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5"/>
  </p:notesMasterIdLst>
  <p:sldIdLst>
    <p:sldId id="257" r:id="rId2"/>
    <p:sldId id="258" r:id="rId3"/>
    <p:sldId id="259" r:id="rId4"/>
    <p:sldId id="261" r:id="rId5"/>
    <p:sldId id="274" r:id="rId6"/>
    <p:sldId id="275" r:id="rId7"/>
    <p:sldId id="276" r:id="rId8"/>
    <p:sldId id="277" r:id="rId9"/>
    <p:sldId id="278" r:id="rId10"/>
    <p:sldId id="279" r:id="rId11"/>
    <p:sldId id="280" r:id="rId12"/>
    <p:sldId id="281" r:id="rId13"/>
    <p:sldId id="282" r:id="rId14"/>
    <p:sldId id="283" r:id="rId15"/>
    <p:sldId id="284" r:id="rId16"/>
    <p:sldId id="285" r:id="rId17"/>
    <p:sldId id="286" r:id="rId18"/>
    <p:sldId id="287" r:id="rId19"/>
    <p:sldId id="288" r:id="rId20"/>
    <p:sldId id="289" r:id="rId21"/>
    <p:sldId id="290" r:id="rId22"/>
    <p:sldId id="291" r:id="rId23"/>
    <p:sldId id="292" r:id="rId24"/>
    <p:sldId id="294" r:id="rId25"/>
    <p:sldId id="293"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318" r:id="rId50"/>
    <p:sldId id="319" r:id="rId51"/>
    <p:sldId id="320" r:id="rId52"/>
    <p:sldId id="321" r:id="rId53"/>
    <p:sldId id="322" r:id="rId54"/>
    <p:sldId id="323" r:id="rId55"/>
    <p:sldId id="324" r:id="rId56"/>
    <p:sldId id="325" r:id="rId57"/>
    <p:sldId id="326" r:id="rId58"/>
    <p:sldId id="327" r:id="rId59"/>
    <p:sldId id="328" r:id="rId60"/>
    <p:sldId id="329" r:id="rId61"/>
    <p:sldId id="330" r:id="rId62"/>
    <p:sldId id="331" r:id="rId63"/>
    <p:sldId id="332" r:id="rId64"/>
    <p:sldId id="333" r:id="rId65"/>
    <p:sldId id="334" r:id="rId66"/>
    <p:sldId id="338" r:id="rId67"/>
    <p:sldId id="336" r:id="rId68"/>
    <p:sldId id="339" r:id="rId69"/>
    <p:sldId id="340" r:id="rId70"/>
    <p:sldId id="341" r:id="rId71"/>
    <p:sldId id="342" r:id="rId72"/>
    <p:sldId id="343" r:id="rId73"/>
    <p:sldId id="344" r:id="rId74"/>
    <p:sldId id="345" r:id="rId75"/>
    <p:sldId id="346" r:id="rId76"/>
    <p:sldId id="347" r:id="rId77"/>
    <p:sldId id="348" r:id="rId78"/>
    <p:sldId id="349" r:id="rId79"/>
    <p:sldId id="350" r:id="rId80"/>
    <p:sldId id="351" r:id="rId81"/>
    <p:sldId id="352" r:id="rId82"/>
    <p:sldId id="353" r:id="rId83"/>
    <p:sldId id="354" r:id="rId84"/>
    <p:sldId id="355" r:id="rId85"/>
    <p:sldId id="356" r:id="rId86"/>
    <p:sldId id="357" r:id="rId87"/>
    <p:sldId id="358" r:id="rId88"/>
    <p:sldId id="359" r:id="rId89"/>
    <p:sldId id="360" r:id="rId90"/>
    <p:sldId id="361" r:id="rId91"/>
    <p:sldId id="363" r:id="rId92"/>
    <p:sldId id="362" r:id="rId93"/>
    <p:sldId id="364" r:id="rId94"/>
    <p:sldId id="366" r:id="rId95"/>
    <p:sldId id="365" r:id="rId96"/>
    <p:sldId id="367" r:id="rId97"/>
    <p:sldId id="368" r:id="rId98"/>
    <p:sldId id="369" r:id="rId99"/>
    <p:sldId id="370" r:id="rId100"/>
    <p:sldId id="371" r:id="rId101"/>
    <p:sldId id="372" r:id="rId102"/>
    <p:sldId id="373" r:id="rId103"/>
    <p:sldId id="374" r:id="rId104"/>
    <p:sldId id="375" r:id="rId105"/>
    <p:sldId id="376" r:id="rId106"/>
    <p:sldId id="377" r:id="rId107"/>
    <p:sldId id="378" r:id="rId108"/>
    <p:sldId id="379" r:id="rId109"/>
    <p:sldId id="380" r:id="rId110"/>
    <p:sldId id="381" r:id="rId111"/>
    <p:sldId id="382" r:id="rId112"/>
    <p:sldId id="383" r:id="rId113"/>
    <p:sldId id="384" r:id="rId1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3" d="100"/>
          <a:sy n="53" d="100"/>
        </p:scale>
        <p:origin x="78" y="60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viewProps" Target="viewProp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theme" Target="theme/theme1.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91946C-B583-413A-AAEB-02344B9AF9DC}" type="datetimeFigureOut">
              <a:rPr lang="zh-CN" altLang="en-US" smtClean="0"/>
              <a:t>2025/6/24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C61FF4-CB32-4CFA-937E-92C87460713A}" type="slidenum">
              <a:rPr lang="zh-CN" altLang="en-US" smtClean="0"/>
              <a:t>‹#›</a:t>
            </a:fld>
            <a:endParaRPr lang="zh-CN" altLang="en-US"/>
          </a:p>
        </p:txBody>
      </p:sp>
    </p:spTree>
    <p:extLst>
      <p:ext uri="{BB962C8B-B14F-4D97-AF65-F5344CB8AC3E}">
        <p14:creationId xmlns:p14="http://schemas.microsoft.com/office/powerpoint/2010/main" val="2756379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a:t>
            </a:fld>
            <a:endParaRPr lang="zh-CN" altLang="en-US"/>
          </a:p>
        </p:txBody>
      </p:sp>
    </p:spTree>
    <p:extLst>
      <p:ext uri="{BB962C8B-B14F-4D97-AF65-F5344CB8AC3E}">
        <p14:creationId xmlns:p14="http://schemas.microsoft.com/office/powerpoint/2010/main" val="677892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CD2DE-7153-8084-24CF-C64A7935BF9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2B36BB3-19B8-C9DE-0E0A-3ECD47C820D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A712AD5-7A99-C254-8396-2E236165E692}"/>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A1CD8660-9CBF-FB09-0DDD-89F39BF58BC7}"/>
              </a:ext>
            </a:extLst>
          </p:cNvPr>
          <p:cNvSpPr>
            <a:spLocks noGrp="1"/>
          </p:cNvSpPr>
          <p:nvPr>
            <p:ph type="sldNum" sz="quarter" idx="5"/>
          </p:nvPr>
        </p:nvSpPr>
        <p:spPr/>
        <p:txBody>
          <a:bodyPr/>
          <a:lstStyle/>
          <a:p>
            <a:fld id="{7D86BE12-D0B6-41B0-9125-DF28F4B873C1}" type="slidenum">
              <a:rPr lang="zh-CN" altLang="en-US" smtClean="0"/>
              <a:t>113</a:t>
            </a:fld>
            <a:endParaRPr lang="zh-CN" altLang="en-US"/>
          </a:p>
        </p:txBody>
      </p:sp>
    </p:spTree>
    <p:extLst>
      <p:ext uri="{BB962C8B-B14F-4D97-AF65-F5344CB8AC3E}">
        <p14:creationId xmlns:p14="http://schemas.microsoft.com/office/powerpoint/2010/main" val="361009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274695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2353684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164442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5936732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1870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9295876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16824526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3612071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751524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3179205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1135263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3968086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2867214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257842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2112030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E1A8290-92A5-44E4-8F07-737BB1549A8C}"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2320370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E1A8290-92A5-44E4-8F07-737BB1549A8C}" type="datetimeFigureOut">
              <a:rPr lang="zh-CN" altLang="en-US" smtClean="0"/>
              <a:t>2025/6/24</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C3BBBAD-65F2-4487-95AA-2FFACEA1814C}" type="slidenum">
              <a:rPr lang="zh-CN" altLang="en-US" smtClean="0"/>
              <a:t>‹#›</a:t>
            </a:fld>
            <a:endParaRPr lang="zh-CN" altLang="en-US"/>
          </a:p>
        </p:txBody>
      </p:sp>
    </p:spTree>
    <p:extLst>
      <p:ext uri="{BB962C8B-B14F-4D97-AF65-F5344CB8AC3E}">
        <p14:creationId xmlns:p14="http://schemas.microsoft.com/office/powerpoint/2010/main" val="13255802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A08C381-ABA8-07CC-36A2-35DA029B4D74}"/>
              </a:ext>
            </a:extLst>
          </p:cNvPr>
          <p:cNvPicPr>
            <a:picLocks noChangeAspect="1"/>
          </p:cNvPicPr>
          <p:nvPr/>
        </p:nvPicPr>
        <p:blipFill>
          <a:blip r:embed="rId3">
            <a:alphaModFix amt="10000"/>
          </a:blip>
          <a:srcRect t="8967" b="16033"/>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C2194A06-72BC-F908-B308-9ACCA0C38EBB}"/>
              </a:ext>
            </a:extLst>
          </p:cNvPr>
          <p:cNvSpPr>
            <a:spLocks noGrp="1"/>
          </p:cNvSpPr>
          <p:nvPr>
            <p:ph type="ctrTitle"/>
          </p:nvPr>
        </p:nvSpPr>
        <p:spPr>
          <a:xfrm>
            <a:off x="-522514" y="1604314"/>
            <a:ext cx="10388081" cy="1646302"/>
          </a:xfrm>
        </p:spPr>
        <p:txBody>
          <a:bodyPr>
            <a:noAutofit/>
          </a:bodyPr>
          <a:lstStyle/>
          <a:p>
            <a:r>
              <a:rPr lang="zh-CN" altLang="en-US" sz="6600" b="1" dirty="0">
                <a:ln w="6600">
                  <a:solidFill>
                    <a:schemeClr val="accent2"/>
                  </a:solidFill>
                  <a:prstDash val="solid"/>
                </a:ln>
                <a:solidFill>
                  <a:srgbClr val="FFFFFF"/>
                </a:solidFill>
                <a:effectLst>
                  <a:outerShdw dist="38100" dir="2700000" algn="tl" rotWithShape="0">
                    <a:schemeClr val="accent2"/>
                  </a:outerShdw>
                </a:effectLst>
              </a:rPr>
              <a:t>幼儿园课程的理论与实践</a:t>
            </a:r>
          </a:p>
        </p:txBody>
      </p:sp>
      <p:sp>
        <p:nvSpPr>
          <p:cNvPr id="3" name="副标题 2">
            <a:extLst>
              <a:ext uri="{FF2B5EF4-FFF2-40B4-BE49-F238E27FC236}">
                <a16:creationId xmlns:a16="http://schemas.microsoft.com/office/drawing/2014/main" id="{6F28E646-4961-4BAE-D3D7-8637ADCF09EC}"/>
              </a:ext>
            </a:extLst>
          </p:cNvPr>
          <p:cNvSpPr>
            <a:spLocks noGrp="1"/>
          </p:cNvSpPr>
          <p:nvPr>
            <p:ph type="subTitle" idx="1"/>
          </p:nvPr>
        </p:nvSpPr>
        <p:spPr>
          <a:xfrm>
            <a:off x="2098631" y="3250616"/>
            <a:ext cx="7766936" cy="1096899"/>
          </a:xfrm>
        </p:spPr>
        <p:txBody>
          <a:bodyPr>
            <a:normAutofit/>
          </a:bodyPr>
          <a:lstStyle/>
          <a:p>
            <a:r>
              <a:rPr lang="zh-CN" altLang="en-US" sz="3200" dirty="0">
                <a:ln w="3175">
                  <a:solidFill>
                    <a:schemeClr val="bg1"/>
                  </a:solidFill>
                </a:ln>
              </a:rPr>
              <a:t>高敬</a:t>
            </a:r>
            <a:r>
              <a:rPr lang="en-US" altLang="zh-CN" sz="3200" dirty="0">
                <a:ln w="3175">
                  <a:solidFill>
                    <a:schemeClr val="bg1"/>
                  </a:solidFill>
                </a:ln>
              </a:rPr>
              <a:t> </a:t>
            </a:r>
            <a:r>
              <a:rPr lang="zh-CN" altLang="en-US" sz="3200" dirty="0">
                <a:ln w="3175">
                  <a:solidFill>
                    <a:schemeClr val="bg1"/>
                  </a:solidFill>
                </a:ln>
              </a:rPr>
              <a:t>王艺芳 著</a:t>
            </a:r>
          </a:p>
        </p:txBody>
      </p:sp>
      <p:pic>
        <p:nvPicPr>
          <p:cNvPr id="1026" name="Picture 2">
            <a:extLst>
              <a:ext uri="{FF2B5EF4-FFF2-40B4-BE49-F238E27FC236}">
                <a16:creationId xmlns:a16="http://schemas.microsoft.com/office/drawing/2014/main" id="{44EEC97E-1FFD-EF4A-6154-76C8855C1B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5079"/>
          <a:stretch>
            <a:fillRect/>
          </a:stretch>
        </p:blipFill>
        <p:spPr bwMode="auto">
          <a:xfrm>
            <a:off x="11270991" y="5791200"/>
            <a:ext cx="921009"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A3826-DB24-2CA7-351E-33D628204B9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BCF5431-742D-7B21-17A9-EC20FFE63B7A}"/>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BC52E57F-090F-E71A-3DA2-EB2F12277234}"/>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陶行知的“生活教育”课程</a:t>
            </a:r>
          </a:p>
        </p:txBody>
      </p:sp>
      <p:sp>
        <p:nvSpPr>
          <p:cNvPr id="6" name="内容占位符 5">
            <a:extLst>
              <a:ext uri="{FF2B5EF4-FFF2-40B4-BE49-F238E27FC236}">
                <a16:creationId xmlns:a16="http://schemas.microsoft.com/office/drawing/2014/main" id="{0095DB4F-86AE-9189-8117-0E9836B307EA}"/>
              </a:ext>
            </a:extLst>
          </p:cNvPr>
          <p:cNvSpPr>
            <a:spLocks noGrp="1"/>
          </p:cNvSpPr>
          <p:nvPr>
            <p:ph idx="1"/>
          </p:nvPr>
        </p:nvSpPr>
        <p:spPr>
          <a:xfrm>
            <a:off x="432286" y="1759018"/>
            <a:ext cx="7079811" cy="5098982"/>
          </a:xfrm>
          <a:no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陶行知（</a:t>
            </a:r>
            <a:r>
              <a:rPr lang="en-US" altLang="zh-CN" dirty="0">
                <a:latin typeface="华文中宋" panose="02010600040101010101" pitchFamily="2" charset="-122"/>
                <a:ea typeface="华文中宋" panose="02010600040101010101" pitchFamily="2" charset="-122"/>
              </a:rPr>
              <a:t>1891—1946</a:t>
            </a:r>
            <a:r>
              <a:rPr lang="zh-CN" altLang="en-US" dirty="0">
                <a:latin typeface="华文中宋" panose="02010600040101010101" pitchFamily="2" charset="-122"/>
                <a:ea typeface="华文中宋" panose="02010600040101010101" pitchFamily="2" charset="-122"/>
              </a:rPr>
              <a:t>）是我国五四运动后最著名的教育家之一，毛泽东同志称赞他为“伟大的人民教育家”。他在长期的教育实践中，提倡平民教育、乡村教育。他是乡村幼稚园教育的开拓者、实验者，推广了乡村幼稚园，发起了幼稚园教育平民化的运动。</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世纪二三十年代，陶行知先生曾针对当时学前教育中存在的“外国病”“花钱病”“富贵病”的问题，提出要发展“中国的”“省钱的”“平民的”的学前教育。他创办了我国第一个乡村幼稚园</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燕子矶幼稚园，并相继创办了和平门幼稚园、迈皋桥幼稚园、新安幼稚园和上海劳工幼儿团；撰写了</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创造乡村幼稚园宣言书</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幼稚园之新大陆</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如何使幼稚园教育普及</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等著作。</a:t>
            </a:r>
          </a:p>
          <a:p>
            <a:pPr marL="0" indent="0">
              <a:lnSpc>
                <a:spcPct val="150000"/>
              </a:lnSpc>
              <a:buNone/>
            </a:pPr>
            <a:r>
              <a:rPr lang="zh-CN" altLang="en-US" dirty="0">
                <a:latin typeface="华文中宋" panose="02010600040101010101" pitchFamily="2" charset="-122"/>
                <a:ea typeface="华文中宋" panose="02010600040101010101" pitchFamily="2" charset="-122"/>
              </a:rPr>
              <a:t>      除了平民教育、乡村教育，陶行知还创造了很有特色的以生活教育为主题的课程模式，并在幼稚园进行了实验。</a:t>
            </a:r>
          </a:p>
        </p:txBody>
      </p:sp>
      <p:pic>
        <p:nvPicPr>
          <p:cNvPr id="1028" name="Picture 4" descr="珍视童心、童趣，教育家陶行知提倡“生活即教育”理论为“双减”后学校教育改革提供启示">
            <a:extLst>
              <a:ext uri="{FF2B5EF4-FFF2-40B4-BE49-F238E27FC236}">
                <a16:creationId xmlns:a16="http://schemas.microsoft.com/office/drawing/2014/main" id="{D304D353-BB0E-4D2F-8D0D-DFC2D4FE6A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27001" y="2378547"/>
            <a:ext cx="3875860" cy="3209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069064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5F4DF0-E79B-985D-A4A5-69DD1B9CF62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46A5B3F-A5D5-B48D-B8C8-6B630E355942}"/>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B5EC47F7-8BCF-A8C7-A9FF-B2206CB33D53}"/>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（二） 方案教学的基本要素</a:t>
            </a:r>
          </a:p>
        </p:txBody>
      </p:sp>
      <p:sp>
        <p:nvSpPr>
          <p:cNvPr id="6" name="内容占位符 5">
            <a:extLst>
              <a:ext uri="{FF2B5EF4-FFF2-40B4-BE49-F238E27FC236}">
                <a16:creationId xmlns:a16="http://schemas.microsoft.com/office/drawing/2014/main" id="{DCBA8C1C-501A-A3EC-8621-EFA3D7FFB9DE}"/>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在方案活动中，教师的角色更多的是指导性的而非教导式的。儿童可随时向教师请教，教师则根据对儿童发展的观察来创设一个有价值的活动环境，并以此来促进活动的进展。在方案活动进行时，教师观察参与活动的儿童，把儿童的经历记录下来。就个体儿童可能需要的指导以及儿童对于新知识、新技能的问题，给予儿童相关的暗示。</a:t>
            </a:r>
          </a:p>
          <a:p>
            <a:pPr marL="0" indent="0">
              <a:lnSpc>
                <a:spcPct val="150000"/>
              </a:lnSpc>
              <a:buNone/>
            </a:pPr>
            <a:r>
              <a:rPr lang="zh-CN" altLang="en-US" dirty="0">
                <a:latin typeface="华文中宋" panose="02010600040101010101" pitchFamily="2" charset="-122"/>
                <a:ea typeface="华文中宋" panose="02010600040101010101" pitchFamily="2" charset="-122"/>
              </a:rPr>
              <a:t>      在方案活动开展过程中，教师还是一名领导者，表现在教师帮助组织活动的进程；鼓励儿童对他们在讨论过程中提出的问题予以深入、持久的关注；确定活动完成的时间；给儿童如何表征他们的发现研究的相关建议等。</a:t>
            </a:r>
          </a:p>
          <a:p>
            <a:pPr marL="0" indent="0">
              <a:lnSpc>
                <a:spcPct val="150000"/>
              </a:lnSpc>
              <a:buNone/>
            </a:pPr>
            <a:endParaRPr lang="zh-CN" altLang="en-US"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15222173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53F06B-B3F4-F0C7-ECEE-64109E5F4A3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3848A81-E98E-58D5-6754-1113B747EE8B}"/>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B97190E2-9B37-4189-9039-D244BC1F24D5}"/>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（二） 方案教学的基本要素</a:t>
            </a:r>
          </a:p>
        </p:txBody>
      </p:sp>
      <p:sp>
        <p:nvSpPr>
          <p:cNvPr id="6" name="内容占位符 5">
            <a:extLst>
              <a:ext uri="{FF2B5EF4-FFF2-40B4-BE49-F238E27FC236}">
                <a16:creationId xmlns:a16="http://schemas.microsoft.com/office/drawing/2014/main" id="{BA76F13A-E51B-7BF8-7EAE-E4D49A7FB185}"/>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4. </a:t>
            </a:r>
            <a:r>
              <a:rPr lang="zh-CN" altLang="en-US" b="1" dirty="0">
                <a:latin typeface="华文中宋" panose="02010600040101010101" pitchFamily="2" charset="-122"/>
                <a:ea typeface="华文中宋" panose="02010600040101010101" pitchFamily="2" charset="-122"/>
              </a:rPr>
              <a:t>课程评价</a:t>
            </a:r>
          </a:p>
          <a:p>
            <a:pPr marL="0" indent="0">
              <a:lnSpc>
                <a:spcPct val="150000"/>
              </a:lnSpc>
              <a:buNone/>
            </a:pPr>
            <a:r>
              <a:rPr lang="zh-CN" altLang="en-US" dirty="0">
                <a:latin typeface="华文中宋" panose="02010600040101010101" pitchFamily="2" charset="-122"/>
                <a:ea typeface="华文中宋" panose="02010600040101010101" pitchFamily="2" charset="-122"/>
              </a:rPr>
              <a:t>      在方案教学中，文献展示法被认为是评估儿童的重要方法。其中，五种策略可用于记录儿童的进步：档案袋、个人或小组作品、观察记录、儿童的反思和学习经验的描述。每一种都能有助于理解儿童的进步和兴趣，有助于不断地评估方案的进步和所做的改变，有助于展示能与家长和他人分享的儿童作品。</a:t>
            </a:r>
          </a:p>
        </p:txBody>
      </p:sp>
    </p:spTree>
    <p:extLst>
      <p:ext uri="{BB962C8B-B14F-4D97-AF65-F5344CB8AC3E}">
        <p14:creationId xmlns:p14="http://schemas.microsoft.com/office/powerpoint/2010/main" val="268942685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1F955F-4ABA-0A63-39E0-D8F4664702F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51BEE7D-C469-42F2-3BAB-3C6F266C5FC5}"/>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EFD95750-90F9-4FDA-4764-37AA0273EF87}"/>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（三） 对方案教学的评析</a:t>
            </a:r>
          </a:p>
        </p:txBody>
      </p:sp>
      <p:sp>
        <p:nvSpPr>
          <p:cNvPr id="6" name="内容占位符 5">
            <a:extLst>
              <a:ext uri="{FF2B5EF4-FFF2-40B4-BE49-F238E27FC236}">
                <a16:creationId xmlns:a16="http://schemas.microsoft.com/office/drawing/2014/main" id="{E5EC0E4B-B9E6-01D8-B1F5-442B83F58FE4}"/>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凯兹等人自己总结了方案教学的优势。首先，其考虑了儿童知识技能的获得，也考虑了儿童性格和感官的发展。同时，其也提供了运用和发展儿童社会技能的条件与事件。最后，其给教师以不断的挑战，使教师为获得工作上的成就感而不断努力。</a:t>
            </a:r>
          </a:p>
          <a:p>
            <a:pPr marL="0" indent="0">
              <a:lnSpc>
                <a:spcPct val="150000"/>
              </a:lnSpc>
              <a:buNone/>
            </a:pPr>
            <a:r>
              <a:rPr lang="zh-CN" altLang="en-US" dirty="0">
                <a:latin typeface="华文中宋" panose="02010600040101010101" pitchFamily="2" charset="-122"/>
                <a:ea typeface="华文中宋" panose="02010600040101010101" pitchFamily="2" charset="-122"/>
              </a:rPr>
              <a:t>      方案教学对当今我国的幼儿园课程实践也有许多启示。方案教学以主题的形式对儿童实施课程、开展教育，能使儿童的经验整体化；方案教学注重创设儿童能够与熟悉事物进行内容丰富的互动和对话的学习环境，提供不同能力水平的儿童都能够参与小组合作活动的机会；方案教学采用师幼互动的方式灵活地执行教师制定的计划，并随时根据儿童的实际表现进行调整，使教育更符合儿童的兴趣和需要；方案教学注重儿童的调查研究和表达表现，培养儿童的探索精神和多样化的表征能力，使儿童发挥出教育中的主体作用；方案教学记录儿童的进步，注重儿童的过程性评价。这些都是我国幼儿园教育实践值得借鉴的做法。</a:t>
            </a:r>
          </a:p>
        </p:txBody>
      </p:sp>
    </p:spTree>
    <p:extLst>
      <p:ext uri="{BB962C8B-B14F-4D97-AF65-F5344CB8AC3E}">
        <p14:creationId xmlns:p14="http://schemas.microsoft.com/office/powerpoint/2010/main" val="188798669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5B9D9-4ADC-B669-4E23-5152F9BA5B4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9DB4B74-71F9-31B8-C54C-C6526B5CF382}"/>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E9F749F8-752F-4B44-CEE7-C9299C604052}"/>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（三） 对方案教学的评析</a:t>
            </a:r>
          </a:p>
        </p:txBody>
      </p:sp>
      <p:sp>
        <p:nvSpPr>
          <p:cNvPr id="6" name="内容占位符 5">
            <a:extLst>
              <a:ext uri="{FF2B5EF4-FFF2-40B4-BE49-F238E27FC236}">
                <a16:creationId xmlns:a16="http://schemas.microsoft.com/office/drawing/2014/main" id="{C73B4706-3AD4-DB7E-ACEA-9CFDA73C7AE5}"/>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然而，方案教学作为一种弹性课程，运行过程有较大的灵活性，没有统一的操作模式，需要教师在与儿童互动的过程中学会观察幼儿，运用智慧与幼儿有效互动，把握教育、教学的实施，因此，对于教师的专业水平的要求较高，这在一定程度上影响了其操作性和推广性。</a:t>
            </a:r>
          </a:p>
        </p:txBody>
      </p:sp>
    </p:spTree>
    <p:extLst>
      <p:ext uri="{BB962C8B-B14F-4D97-AF65-F5344CB8AC3E}">
        <p14:creationId xmlns:p14="http://schemas.microsoft.com/office/powerpoint/2010/main" val="271436042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3BEEA-A0DF-B1D9-F878-C484E086C46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9AB0E0D-41EA-B94C-98EA-4163C33A1E0C}"/>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B2D0B774-0541-F5AA-4F6A-953DB9F63CA6}"/>
              </a:ext>
            </a:extLst>
          </p:cNvPr>
          <p:cNvSpPr txBox="1"/>
          <p:nvPr/>
        </p:nvSpPr>
        <p:spPr>
          <a:xfrm>
            <a:off x="863946" y="1279053"/>
            <a:ext cx="7978396" cy="523220"/>
          </a:xfrm>
          <a:prstGeom prst="rect">
            <a:avLst/>
          </a:prstGeom>
          <a:noFill/>
        </p:spPr>
        <p:txBody>
          <a:bodyPr wrap="square" rtlCol="0">
            <a:spAutoFit/>
          </a:bodyPr>
          <a:lstStyle/>
          <a:p>
            <a:r>
              <a:rPr lang="zh-CN" altLang="en-US" sz="2800" dirty="0"/>
              <a:t>五、 瑞吉欧教育体系</a:t>
            </a:r>
          </a:p>
        </p:txBody>
      </p:sp>
      <p:sp>
        <p:nvSpPr>
          <p:cNvPr id="6" name="内容占位符 5">
            <a:extLst>
              <a:ext uri="{FF2B5EF4-FFF2-40B4-BE49-F238E27FC236}">
                <a16:creationId xmlns:a16="http://schemas.microsoft.com/office/drawing/2014/main" id="{410C9841-D526-123E-F8DB-F5D168CFCC90}"/>
              </a:ext>
            </a:extLst>
          </p:cNvPr>
          <p:cNvSpPr>
            <a:spLocks noGrp="1"/>
          </p:cNvSpPr>
          <p:nvPr>
            <p:ph idx="1"/>
          </p:nvPr>
        </p:nvSpPr>
        <p:spPr>
          <a:xfrm>
            <a:off x="0" y="2233160"/>
            <a:ext cx="12192000" cy="4624840"/>
          </a:xfrm>
          <a:solidFill>
            <a:srgbClr val="FFFFFF">
              <a:alpha val="40000"/>
            </a:srgbClr>
          </a:solidFill>
        </p:spPr>
        <p:txBody>
          <a:bodyPr>
            <a:noAutofit/>
          </a:bodyPr>
          <a:lstStyle/>
          <a:p>
            <a:pPr>
              <a:lnSpc>
                <a:spcPct val="150000"/>
              </a:lnSpc>
            </a:pPr>
            <a:r>
              <a:rPr lang="zh-CN" altLang="en-US" dirty="0">
                <a:latin typeface="华文中宋" panose="02010600040101010101" pitchFamily="2" charset="-122"/>
                <a:ea typeface="华文中宋" panose="02010600040101010101" pitchFamily="2" charset="-122"/>
              </a:rPr>
              <a:t> 一套特殊且创新的教育哲学与理念、学校管理方法以及环境设计的观点，构成了一个有机的整体，即为瑞吉欧教育体系。</a:t>
            </a:r>
          </a:p>
          <a:p>
            <a:pPr>
              <a:lnSpc>
                <a:spcPct val="150000"/>
              </a:lnSpc>
            </a:pPr>
            <a:r>
              <a:rPr lang="en-US" altLang="zh-CN" dirty="0">
                <a:latin typeface="华文中宋" panose="02010600040101010101" pitchFamily="2" charset="-122"/>
                <a:ea typeface="华文中宋" panose="02010600040101010101" pitchFamily="2" charset="-122"/>
              </a:rPr>
              <a:t>1981</a:t>
            </a:r>
            <a:r>
              <a:rPr lang="zh-CN" altLang="en-US" dirty="0">
                <a:latin typeface="华文中宋" panose="02010600040101010101" pitchFamily="2" charset="-122"/>
                <a:ea typeface="华文中宋" panose="02010600040101010101" pitchFamily="2" charset="-122"/>
              </a:rPr>
              <a:t>年，瑞吉欧教育体系在瑞典的斯德哥尔摩举办了题为“如果眼睛能越过围墙”的展览，介绍了其工作成果。这一题目的含义为：眼睛代表儿童的心智、教学和教育，只有当眼睛越过由平庸、浮夸、迎合、惰性及怯懦所组成的围墙时，才能真正地开始看，开始推理，开始更新。这意味着只有冲破传统观念的围墙，才能真正地承认儿童的权利与潜能，实施适合儿童的教育。该展览取得了巨大的成功。</a:t>
            </a:r>
          </a:p>
          <a:p>
            <a:pPr>
              <a:lnSpc>
                <a:spcPct val="150000"/>
              </a:lnSpc>
            </a:pPr>
            <a:r>
              <a:rPr lang="zh-CN" altLang="en-US" dirty="0">
                <a:latin typeface="华文中宋" panose="02010600040101010101" pitchFamily="2" charset="-122"/>
                <a:ea typeface="华文中宋" panose="02010600040101010101" pitchFamily="2" charset="-122"/>
              </a:rPr>
              <a:t>为了更准确、生动地反映其经验，</a:t>
            </a:r>
            <a:r>
              <a:rPr lang="en-US" altLang="zh-CN" dirty="0">
                <a:latin typeface="华文中宋" panose="02010600040101010101" pitchFamily="2" charset="-122"/>
                <a:ea typeface="华文中宋" panose="02010600040101010101" pitchFamily="2" charset="-122"/>
              </a:rPr>
              <a:t>1987</a:t>
            </a:r>
            <a:r>
              <a:rPr lang="zh-CN" altLang="en-US" dirty="0">
                <a:latin typeface="华文中宋" panose="02010600040101010101" pitchFamily="2" charset="-122"/>
                <a:ea typeface="华文中宋" panose="02010600040101010101" pitchFamily="2" charset="-122"/>
              </a:rPr>
              <a:t>年，瑞吉欧教育体系在美国纽约的展览改名为“儿童的一百种语言”，其深刻含义在于：儿童虽然不能像成人那样掌握娴熟的语言技能，但儿童对自己及对世界的认识的表达却是独特的、多样的。</a:t>
            </a:r>
            <a:r>
              <a:rPr lang="en-US" altLang="zh-CN" dirty="0">
                <a:latin typeface="华文中宋" panose="02010600040101010101" pitchFamily="2" charset="-122"/>
                <a:ea typeface="华文中宋" panose="02010600040101010101" pitchFamily="2" charset="-122"/>
              </a:rPr>
              <a:t>1991</a:t>
            </a:r>
            <a:r>
              <a:rPr lang="zh-CN" altLang="en-US" dirty="0">
                <a:latin typeface="华文中宋" panose="02010600040101010101" pitchFamily="2" charset="-122"/>
                <a:ea typeface="华文中宋" panose="02010600040101010101" pitchFamily="2" charset="-122"/>
              </a:rPr>
              <a:t>年，美国最有影响力的杂志之一</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新闻周刊</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，把瑞吉欧幼儿学校评为世界十大最佳学校之一。如今，瑞吉欧教育体系被视为欧洲教育改革的典范，引起了全世界学前教育者的普遍关注。</a:t>
            </a:r>
          </a:p>
        </p:txBody>
      </p:sp>
    </p:spTree>
    <p:extLst>
      <p:ext uri="{BB962C8B-B14F-4D97-AF65-F5344CB8AC3E}">
        <p14:creationId xmlns:p14="http://schemas.microsoft.com/office/powerpoint/2010/main" val="123743727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CBDBE-5936-2EB6-FB4F-D5FB04CCFB4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D1AAE91-D3D7-542A-ADCF-385296059D8E}"/>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352C259D-D13E-11BE-A74C-3C638279AA9A}"/>
              </a:ext>
            </a:extLst>
          </p:cNvPr>
          <p:cNvSpPr txBox="1"/>
          <p:nvPr/>
        </p:nvSpPr>
        <p:spPr>
          <a:xfrm>
            <a:off x="863946" y="1279053"/>
            <a:ext cx="7978396" cy="954107"/>
          </a:xfrm>
          <a:prstGeom prst="rect">
            <a:avLst/>
          </a:prstGeom>
          <a:noFill/>
        </p:spPr>
        <p:txBody>
          <a:bodyPr wrap="square" rtlCol="0">
            <a:spAutoFit/>
          </a:bodyPr>
          <a:lstStyle/>
          <a:p>
            <a:r>
              <a:rPr lang="zh-CN" altLang="en-US" sz="2800" dirty="0"/>
              <a:t>五、 瑞吉欧教育体系</a:t>
            </a:r>
            <a:endParaRPr lang="en-US" altLang="zh-CN" sz="2800" dirty="0"/>
          </a:p>
          <a:p>
            <a:r>
              <a:rPr lang="zh-CN" altLang="en-US" sz="2800" dirty="0"/>
              <a:t>（一） 瑞吉欧教育体系的文化背景和理论基础</a:t>
            </a:r>
          </a:p>
        </p:txBody>
      </p:sp>
      <p:sp>
        <p:nvSpPr>
          <p:cNvPr id="6" name="内容占位符 5">
            <a:extLst>
              <a:ext uri="{FF2B5EF4-FFF2-40B4-BE49-F238E27FC236}">
                <a16:creationId xmlns:a16="http://schemas.microsoft.com/office/drawing/2014/main" id="{9E81F784-EC5C-EFAD-15F1-61C23368365A}"/>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1. </a:t>
            </a:r>
            <a:r>
              <a:rPr lang="zh-CN" altLang="en-US" b="1" dirty="0">
                <a:latin typeface="华文中宋" panose="02010600040101010101" pitchFamily="2" charset="-122"/>
                <a:ea typeface="华文中宋" panose="02010600040101010101" pitchFamily="2" charset="-122"/>
              </a:rPr>
              <a:t>瑞吉欧教育体系的文化背景</a:t>
            </a:r>
          </a:p>
          <a:p>
            <a:pPr marL="0" indent="0">
              <a:lnSpc>
                <a:spcPct val="150000"/>
              </a:lnSpc>
              <a:buNone/>
            </a:pPr>
            <a:r>
              <a:rPr lang="zh-CN" altLang="en-US" dirty="0">
                <a:latin typeface="华文中宋" panose="02010600040101010101" pitchFamily="2" charset="-122"/>
                <a:ea typeface="华文中宋" panose="02010600040101010101" pitchFamily="2" charset="-122"/>
              </a:rPr>
              <a:t>      瑞吉欧</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艾米里亚是意大利东北部的一个城市，艾米里亚</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罗马格纳（</a:t>
            </a:r>
            <a:r>
              <a:rPr lang="en-US" altLang="zh-CN" dirty="0">
                <a:latin typeface="华文中宋" panose="02010600040101010101" pitchFamily="2" charset="-122"/>
                <a:ea typeface="华文中宋" panose="02010600040101010101" pitchFamily="2" charset="-122"/>
              </a:rPr>
              <a:t>Emilia Romagna</a:t>
            </a:r>
            <a:r>
              <a:rPr lang="zh-CN" altLang="en-US" dirty="0">
                <a:latin typeface="华文中宋" panose="02010600040101010101" pitchFamily="2" charset="-122"/>
                <a:ea typeface="华文中宋" panose="02010600040101010101" pitchFamily="2" charset="-122"/>
              </a:rPr>
              <a:t>）是其所属的地区。这个地区是艺术和建筑珍品的故乡，不仅风景优美，而且在意大利因适合居住而闻名。其城市的低失业率、低犯罪率、高所得、诚信有效的地方政府及高品质的社会服务使得其市民在意大利</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个地区中享有最高程度的市民责任感、团结、互助与合作的美誉。艾米里亚的市民认为每个人都可以代表他们自己及其隶属的团队，以主角的地位说出他们的心声。市民崇尚以民众组织与合作的方式来共同解决问题。这样一些悠久的传统，使艾米里亚的市民更加以主人的身份关注和参与教育，并就早期教育服务质量不断地与教育工作者展开对话，教育工作者也更加以全民社区的视角来组织与发展教育。在意大利，大家庭正在减少，但意大利的现代家庭成员相互之间仍然很近。意大利现在是世界上出生率最低的几个地方之一，所以，他们认为对于儿童的教育，大家有共同的责任，不管在实践中情况怎样，这仍然是意大利社区的理想</a:t>
            </a:r>
          </a:p>
        </p:txBody>
      </p:sp>
    </p:spTree>
    <p:extLst>
      <p:ext uri="{BB962C8B-B14F-4D97-AF65-F5344CB8AC3E}">
        <p14:creationId xmlns:p14="http://schemas.microsoft.com/office/powerpoint/2010/main" val="78371723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A16319-1805-6FF2-354A-86B1D47B610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665B70A-30F2-3EB9-5031-E836D5586C46}"/>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10CC7BBC-9579-6E22-D86B-34D3BEB06C8A}"/>
              </a:ext>
            </a:extLst>
          </p:cNvPr>
          <p:cNvSpPr txBox="1"/>
          <p:nvPr/>
        </p:nvSpPr>
        <p:spPr>
          <a:xfrm>
            <a:off x="863946" y="1279053"/>
            <a:ext cx="7978396" cy="954107"/>
          </a:xfrm>
          <a:prstGeom prst="rect">
            <a:avLst/>
          </a:prstGeom>
          <a:noFill/>
        </p:spPr>
        <p:txBody>
          <a:bodyPr wrap="square" rtlCol="0">
            <a:spAutoFit/>
          </a:bodyPr>
          <a:lstStyle/>
          <a:p>
            <a:r>
              <a:rPr lang="zh-CN" altLang="en-US" sz="2800" dirty="0"/>
              <a:t>五、 瑞吉欧教育体系</a:t>
            </a:r>
            <a:endParaRPr lang="en-US" altLang="zh-CN" sz="2800" dirty="0"/>
          </a:p>
          <a:p>
            <a:r>
              <a:rPr lang="zh-CN" altLang="en-US" sz="2800" dirty="0"/>
              <a:t>（一） 瑞吉欧教育体系的文化背景和理论基础</a:t>
            </a:r>
          </a:p>
        </p:txBody>
      </p:sp>
      <p:sp>
        <p:nvSpPr>
          <p:cNvPr id="6" name="内容占位符 5">
            <a:extLst>
              <a:ext uri="{FF2B5EF4-FFF2-40B4-BE49-F238E27FC236}">
                <a16:creationId xmlns:a16="http://schemas.microsoft.com/office/drawing/2014/main" id="{61D6AC65-CA9C-713E-D8F8-824797E87C66}"/>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瑞吉欧教育体系的理论基础</a:t>
            </a:r>
          </a:p>
          <a:p>
            <a:pPr marL="0" indent="0">
              <a:lnSpc>
                <a:spcPct val="150000"/>
              </a:lnSpc>
              <a:buNone/>
            </a:pPr>
            <a:r>
              <a:rPr lang="zh-CN" altLang="en-US" dirty="0">
                <a:latin typeface="华文中宋" panose="02010600040101010101" pitchFamily="2" charset="-122"/>
                <a:ea typeface="华文中宋" panose="02010600040101010101" pitchFamily="2" charset="-122"/>
              </a:rPr>
              <a:t>      受杜威的进步主义教育思想、皮亚杰的建构主义理论以及维果茨基的社会建构主义理论的启发，马拉古兹在对学校中的婴儿、学步儿和幼儿进行教育的实践中，逐渐发展形成了自己的幼儿教育理念和特色。</a:t>
            </a:r>
          </a:p>
          <a:p>
            <a:pPr marL="0" indent="0">
              <a:lnSpc>
                <a:spcPct val="150000"/>
              </a:lnSpc>
              <a:buNone/>
            </a:pPr>
            <a:r>
              <a:rPr lang="zh-CN" altLang="en-US" dirty="0">
                <a:latin typeface="华文中宋" panose="02010600040101010101" pitchFamily="2" charset="-122"/>
                <a:ea typeface="华文中宋" panose="02010600040101010101" pitchFamily="2" charset="-122"/>
              </a:rPr>
              <a:t>      此外，瑞吉欧教育体系还吸收了布朗芬布伦纳的教育生态学观点、加德纳的多元智力理论等。</a:t>
            </a:r>
          </a:p>
          <a:p>
            <a:pPr marL="0" indent="0">
              <a:lnSpc>
                <a:spcPct val="150000"/>
              </a:lnSpc>
              <a:buNone/>
            </a:pPr>
            <a:r>
              <a:rPr lang="zh-CN" altLang="en-US" dirty="0">
                <a:latin typeface="华文中宋" panose="02010600040101010101" pitchFamily="2" charset="-122"/>
                <a:ea typeface="华文中宋" panose="02010600040101010101" pitchFamily="2" charset="-122"/>
              </a:rPr>
              <a:t>      广泛吸收各种理论之精华，将它们整合、提炼后，马拉古兹提出自己清晰的儿童观。儿童被认为是教育过程中的最主要的因素。儿童具有巨大的潜能，富有好奇心、创造性，有兴趣进行建构学习，并与环境中的一切接触。儿童不是孤立的，教育必须关注每个儿童与其他儿童、家庭、教师和社区的关系，强调小组活动。</a:t>
            </a:r>
          </a:p>
        </p:txBody>
      </p:sp>
    </p:spTree>
    <p:extLst>
      <p:ext uri="{BB962C8B-B14F-4D97-AF65-F5344CB8AC3E}">
        <p14:creationId xmlns:p14="http://schemas.microsoft.com/office/powerpoint/2010/main" val="359008551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F3A81A-D50E-7E99-006A-ACE39C105DD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6E74498-D743-312F-9BE9-3E4BB8DAD09F}"/>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DC303FEB-F924-8095-7E7C-577B039E3B3D}"/>
              </a:ext>
            </a:extLst>
          </p:cNvPr>
          <p:cNvSpPr txBox="1"/>
          <p:nvPr/>
        </p:nvSpPr>
        <p:spPr>
          <a:xfrm>
            <a:off x="863946" y="1279053"/>
            <a:ext cx="7978396" cy="954107"/>
          </a:xfrm>
          <a:prstGeom prst="rect">
            <a:avLst/>
          </a:prstGeom>
          <a:noFill/>
        </p:spPr>
        <p:txBody>
          <a:bodyPr wrap="square" rtlCol="0">
            <a:spAutoFit/>
          </a:bodyPr>
          <a:lstStyle/>
          <a:p>
            <a:r>
              <a:rPr lang="zh-CN" altLang="en-US" sz="2800" dirty="0"/>
              <a:t>五、 瑞吉欧教育体系</a:t>
            </a:r>
            <a:endParaRPr lang="en-US" altLang="zh-CN" sz="2800" dirty="0"/>
          </a:p>
          <a:p>
            <a:r>
              <a:rPr lang="zh-CN" altLang="en-US" sz="2800" dirty="0"/>
              <a:t>（二） 瑞吉欧教育体系的基本要素</a:t>
            </a:r>
          </a:p>
        </p:txBody>
      </p:sp>
      <p:sp>
        <p:nvSpPr>
          <p:cNvPr id="6" name="内容占位符 5">
            <a:extLst>
              <a:ext uri="{FF2B5EF4-FFF2-40B4-BE49-F238E27FC236}">
                <a16:creationId xmlns:a16="http://schemas.microsoft.com/office/drawing/2014/main" id="{8ECED8D8-CDE5-17E5-3245-5BBCF421CC75}"/>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1. </a:t>
            </a:r>
            <a:r>
              <a:rPr lang="zh-CN" altLang="en-US" b="1" dirty="0">
                <a:latin typeface="华文中宋" panose="02010600040101010101" pitchFamily="2" charset="-122"/>
                <a:ea typeface="华文中宋" panose="02010600040101010101" pitchFamily="2" charset="-122"/>
              </a:rPr>
              <a:t>课程目标</a:t>
            </a:r>
          </a:p>
          <a:p>
            <a:pPr marL="0" indent="0">
              <a:lnSpc>
                <a:spcPct val="150000"/>
              </a:lnSpc>
              <a:buNone/>
            </a:pPr>
            <a:r>
              <a:rPr lang="zh-CN" altLang="en-US" dirty="0">
                <a:latin typeface="华文中宋" panose="02010600040101010101" pitchFamily="2" charset="-122"/>
                <a:ea typeface="华文中宋" panose="02010600040101010101" pitchFamily="2" charset="-122"/>
              </a:rPr>
              <a:t>      瑞吉欧教育体系提出了具有人文主义特色的课程目标：“让儿童更健康、更聪明、更具潜力、更愿学习、更好奇、更敏感、更具随机应变的能力、对象征语言更感兴趣、更能反省自己、更渴望友谊。” 从中可以看出该教育体系所追求的目标是促进儿童的健康成长和适应社会生活能力的发展，并突出了主动性、创造性的发展在儿童健康成长中的作用。</a:t>
            </a:r>
          </a:p>
        </p:txBody>
      </p:sp>
    </p:spTree>
    <p:extLst>
      <p:ext uri="{BB962C8B-B14F-4D97-AF65-F5344CB8AC3E}">
        <p14:creationId xmlns:p14="http://schemas.microsoft.com/office/powerpoint/2010/main" val="138797364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EA748F-FD17-D899-6F09-5D2CB3EA809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BFBFC0B-590B-B009-6217-1F114A9A6AF8}"/>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512F5BDE-3FBC-4A26-5FE2-5A9F9B2F2C39}"/>
              </a:ext>
            </a:extLst>
          </p:cNvPr>
          <p:cNvSpPr txBox="1"/>
          <p:nvPr/>
        </p:nvSpPr>
        <p:spPr>
          <a:xfrm>
            <a:off x="863946" y="1279053"/>
            <a:ext cx="7978396" cy="954107"/>
          </a:xfrm>
          <a:prstGeom prst="rect">
            <a:avLst/>
          </a:prstGeom>
          <a:noFill/>
        </p:spPr>
        <p:txBody>
          <a:bodyPr wrap="square" rtlCol="0">
            <a:spAutoFit/>
          </a:bodyPr>
          <a:lstStyle/>
          <a:p>
            <a:r>
              <a:rPr lang="zh-CN" altLang="en-US" sz="2800" dirty="0"/>
              <a:t>五、 瑞吉欧教育体系</a:t>
            </a:r>
            <a:endParaRPr lang="en-US" altLang="zh-CN" sz="2800" dirty="0"/>
          </a:p>
          <a:p>
            <a:r>
              <a:rPr lang="zh-CN" altLang="en-US" sz="2800" dirty="0"/>
              <a:t>（二） 瑞吉欧教育体系的基本要素</a:t>
            </a:r>
          </a:p>
        </p:txBody>
      </p:sp>
      <p:sp>
        <p:nvSpPr>
          <p:cNvPr id="6" name="内容占位符 5">
            <a:extLst>
              <a:ext uri="{FF2B5EF4-FFF2-40B4-BE49-F238E27FC236}">
                <a16:creationId xmlns:a16="http://schemas.microsoft.com/office/drawing/2014/main" id="{D8BAAB90-C848-66DA-C773-BD84E632EEAA}"/>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dirty="0">
                <a:latin typeface="华文中宋" panose="02010600040101010101" pitchFamily="2" charset="-122"/>
                <a:ea typeface="华文中宋" panose="02010600040101010101" pitchFamily="2" charset="-122"/>
              </a:rPr>
              <a:t>      瑞吉欧教育体系的课程是生成的（</a:t>
            </a:r>
            <a:r>
              <a:rPr lang="en-US" altLang="zh-CN" dirty="0">
                <a:latin typeface="华文中宋" panose="02010600040101010101" pitchFamily="2" charset="-122"/>
                <a:ea typeface="华文中宋" panose="02010600040101010101" pitchFamily="2" charset="-122"/>
              </a:rPr>
              <a:t>emergent</a:t>
            </a:r>
            <a:r>
              <a:rPr lang="zh-CN" altLang="en-US" dirty="0">
                <a:latin typeface="华文中宋" panose="02010600040101010101" pitchFamily="2" charset="-122"/>
                <a:ea typeface="华文中宋" panose="02010600040101010101" pitchFamily="2" charset="-122"/>
              </a:rPr>
              <a:t>），教师并没有事先计划有明确目标的学习活动，更没有固定的“教材”或预先计划好了的“教育活动方案”。马拉古兹认为：“因为我们确实知道的是，与幼儿在一起，三分之一是确定的，三分之二是不确定的或新的事物。”</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en-US" altLang="zh-CN"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在设计课程时，教师事先研究儿童的能力、需要和兴趣，只制定一般的教育目标，根据对儿童的了解，做出发生情况的假设，同时考虑儿童、家长、社区和文化因素。可见，瑞吉欧教育体系的课程内容是建立在儿童兴趣和环境的基础上的，体现了较明显的儿童中心主义的课程设计取向。</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69414711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A9B5EE-CB45-332C-661A-0BE90DF9FBC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8EAC1D9-6E1E-0080-6CA7-BC47A2EC8033}"/>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9CC49084-D43F-7DB3-AB35-5F77AEE91B7C}"/>
              </a:ext>
            </a:extLst>
          </p:cNvPr>
          <p:cNvSpPr txBox="1"/>
          <p:nvPr/>
        </p:nvSpPr>
        <p:spPr>
          <a:xfrm>
            <a:off x="863946" y="1279053"/>
            <a:ext cx="7978396" cy="954107"/>
          </a:xfrm>
          <a:prstGeom prst="rect">
            <a:avLst/>
          </a:prstGeom>
          <a:noFill/>
        </p:spPr>
        <p:txBody>
          <a:bodyPr wrap="square" rtlCol="0">
            <a:spAutoFit/>
          </a:bodyPr>
          <a:lstStyle/>
          <a:p>
            <a:r>
              <a:rPr lang="zh-CN" altLang="en-US" sz="2800" dirty="0"/>
              <a:t>五、 瑞吉欧教育体系</a:t>
            </a:r>
            <a:endParaRPr lang="en-US" altLang="zh-CN" sz="2800" dirty="0"/>
          </a:p>
          <a:p>
            <a:r>
              <a:rPr lang="zh-CN" altLang="en-US" sz="2800" dirty="0"/>
              <a:t>（二） 瑞吉欧教育体系的基本要素</a:t>
            </a:r>
          </a:p>
        </p:txBody>
      </p:sp>
      <p:sp>
        <p:nvSpPr>
          <p:cNvPr id="6" name="内容占位符 5">
            <a:extLst>
              <a:ext uri="{FF2B5EF4-FFF2-40B4-BE49-F238E27FC236}">
                <a16:creationId xmlns:a16="http://schemas.microsoft.com/office/drawing/2014/main" id="{04F0DA46-04D3-35DA-CB4B-C1184AD5DAD5}"/>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dirty="0">
                <a:latin typeface="华文中宋" panose="02010600040101010101" pitchFamily="2" charset="-122"/>
                <a:ea typeface="华文中宋" panose="02010600040101010101" pitchFamily="2" charset="-122"/>
              </a:rPr>
              <a:t>      瑞吉欧教育体系没有明确规定的课程内容，主题的选择是非预设的。课程内容主要来自儿童周围的环境，来自儿童生活中感兴趣的事物、现象和问题，来自儿童的各种活动。</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瑞吉欧教育体系中儿童探索的主题，如“看见自己感觉自己”“广场上的狮子的肖像”“雨中城市”“一片梧桐叶”“孩子与电脑”“收获葡萄”“有关喷泉的讨论”“水坑”“椅子和桥的平衡”等，都涉及各种自然现象和社会现象。</a:t>
            </a:r>
          </a:p>
          <a:p>
            <a:pPr marL="0" indent="0">
              <a:lnSpc>
                <a:spcPct val="150000"/>
              </a:lnSpc>
              <a:buNone/>
            </a:pPr>
            <a:r>
              <a:rPr lang="zh-CN" altLang="en-US" dirty="0">
                <a:latin typeface="华文中宋" panose="02010600040101010101" pitchFamily="2" charset="-122"/>
                <a:ea typeface="华文中宋" panose="02010600040101010101" pitchFamily="2" charset="-122"/>
              </a:rPr>
              <a:t>      除了围绕自己感兴趣的事物和问题开展研究外，儿童，尤其是小年龄的儿童还从事许多其他活动，包括积木游戏、角色游戏、听故事、表演游戏、烹调、家务活动以及穿衣打扮等自发性的活动，还有很多艺术活动，如颜料画、拼贴画等。</a:t>
            </a:r>
          </a:p>
        </p:txBody>
      </p:sp>
    </p:spTree>
    <p:extLst>
      <p:ext uri="{BB962C8B-B14F-4D97-AF65-F5344CB8AC3E}">
        <p14:creationId xmlns:p14="http://schemas.microsoft.com/office/powerpoint/2010/main" val="751030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91E70-00ED-6718-5990-B24A2E74067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171953B-D940-557E-A07F-011B8B56E13D}"/>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D6513D2B-C066-FC15-DD09-7C9726C9CC5D}"/>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陶行知的“生活教育”课程</a:t>
            </a:r>
            <a:endParaRPr lang="en-US" altLang="zh-CN" sz="2800" dirty="0"/>
          </a:p>
          <a:p>
            <a:r>
              <a:rPr lang="zh-CN" altLang="en-US" sz="2800" dirty="0"/>
              <a:t>（一） 陶行知的“生活教育”课程理念</a:t>
            </a:r>
          </a:p>
        </p:txBody>
      </p:sp>
      <p:sp>
        <p:nvSpPr>
          <p:cNvPr id="6" name="内容占位符 5">
            <a:extLst>
              <a:ext uri="{FF2B5EF4-FFF2-40B4-BE49-F238E27FC236}">
                <a16:creationId xmlns:a16="http://schemas.microsoft.com/office/drawing/2014/main" id="{0726605B-FF0D-4B5D-24F5-8A492C73F3F4}"/>
              </a:ext>
            </a:extLst>
          </p:cNvPr>
          <p:cNvSpPr>
            <a:spLocks noGrp="1"/>
          </p:cNvSpPr>
          <p:nvPr>
            <p:ph idx="1"/>
          </p:nvPr>
        </p:nvSpPr>
        <p:spPr>
          <a:xfrm>
            <a:off x="0" y="2540000"/>
            <a:ext cx="12192000" cy="4318000"/>
          </a:xfrm>
          <a:noFill/>
        </p:spPr>
        <p:txBody>
          <a:bodyPr>
            <a:noAutofit/>
          </a:bodyPr>
          <a:lstStyle/>
          <a:p>
            <a:pPr marL="0" indent="0">
              <a:lnSpc>
                <a:spcPct val="150000"/>
              </a:lnSpc>
              <a:buNone/>
            </a:pPr>
            <a:r>
              <a:rPr lang="zh-CN" altLang="en-US" sz="1600" dirty="0">
                <a:latin typeface="华文中宋" panose="02010600040101010101" pitchFamily="2" charset="-122"/>
                <a:ea typeface="华文中宋" panose="02010600040101010101" pitchFamily="2" charset="-122"/>
              </a:rPr>
              <a:t>      陶行知师从杜威，在杜威教育思想的基础上，结合中国的国情提出了“生活教育”的理论，创立了“生活教育”幼稚园课程模式。该模式产生于当时的社会背景和历史条件中，因为当时的教育面向的是以课本教材为核心的现状，是一种被称为“老八股”“洋八股”的脱离生活的“死教育”。在陶行知先生看来，教育应该和生活是同一过程，教育只有通过生活才能成为真正的教育，教育要与生活相联系，以生活为逻辑的起点和归宿。人们所过的生活及生活所必需的一切东西，便是教育的内容。他主张的“生活教育”是给生活以教育，用生活来教育，为生活的向前、向上发展而教育。</a:t>
            </a:r>
          </a:p>
          <a:p>
            <a:pPr marL="0" indent="0">
              <a:lnSpc>
                <a:spcPct val="150000"/>
              </a:lnSpc>
              <a:buNone/>
            </a:pPr>
            <a:r>
              <a:rPr lang="zh-CN" altLang="en-US" sz="1600" dirty="0">
                <a:latin typeface="华文中宋" panose="02010600040101010101" pitchFamily="2" charset="-122"/>
                <a:ea typeface="华文中宋" panose="02010600040101010101" pitchFamily="2" charset="-122"/>
              </a:rPr>
              <a:t>      陶行知的“生活教育”课程模式是建立在其“生活教育”理论上的。“生活教育”理论的基本内容主要是“生活即教育”“社会即学校”“教学做合一”三个方面，其中，“生活即教育”是陶行知“生活教育”理论的核心。陶行知认为，幼稚园生活教育要做到以下三点：其一，生活是教育的大课堂。幼稚园课程要引领儿童走进大自然和火热的社会，在生活实践中学习。其二，生活提供了丰富的教育资源。以往把书本、课程、教材当做世界，现在要把世界当做课程、教材。其三，生活中的人们应该是老师，向生活学习，包含着向生活中的人们学习。</a:t>
            </a:r>
          </a:p>
          <a:p>
            <a:pPr marL="0" indent="0">
              <a:lnSpc>
                <a:spcPct val="150000"/>
              </a:lnSpc>
              <a:buNone/>
            </a:pPr>
            <a:r>
              <a:rPr lang="zh-CN" altLang="en-US" sz="1600" dirty="0">
                <a:latin typeface="华文中宋" panose="02010600040101010101" pitchFamily="2" charset="-122"/>
                <a:ea typeface="华文中宋" panose="02010600040101010101" pitchFamily="2" charset="-122"/>
              </a:rPr>
              <a:t>      可见，陶行知所说的幼稚园教育是有前提的，这个前提就是“生活”，不和实际生活相结合的教育就不能算做真正的教育。</a:t>
            </a:r>
          </a:p>
        </p:txBody>
      </p:sp>
    </p:spTree>
    <p:extLst>
      <p:ext uri="{BB962C8B-B14F-4D97-AF65-F5344CB8AC3E}">
        <p14:creationId xmlns:p14="http://schemas.microsoft.com/office/powerpoint/2010/main" val="198792807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43CD09-5A10-B983-D37D-2E8389CB908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8524159-A3DB-DC2C-58EA-85985D470702}"/>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906A6A65-C315-98D5-5A06-36F0E769C43A}"/>
              </a:ext>
            </a:extLst>
          </p:cNvPr>
          <p:cNvSpPr txBox="1"/>
          <p:nvPr/>
        </p:nvSpPr>
        <p:spPr>
          <a:xfrm>
            <a:off x="863946" y="1279053"/>
            <a:ext cx="7978396" cy="954107"/>
          </a:xfrm>
          <a:prstGeom prst="rect">
            <a:avLst/>
          </a:prstGeom>
          <a:noFill/>
        </p:spPr>
        <p:txBody>
          <a:bodyPr wrap="square" rtlCol="0">
            <a:spAutoFit/>
          </a:bodyPr>
          <a:lstStyle/>
          <a:p>
            <a:r>
              <a:rPr lang="zh-CN" altLang="en-US" sz="2800" dirty="0"/>
              <a:t>五、 瑞吉欧教育体系</a:t>
            </a:r>
            <a:endParaRPr lang="en-US" altLang="zh-CN" sz="2800" dirty="0"/>
          </a:p>
          <a:p>
            <a:r>
              <a:rPr lang="zh-CN" altLang="en-US" sz="2800" dirty="0"/>
              <a:t>（二） 瑞吉欧教育体系的基本要素</a:t>
            </a:r>
          </a:p>
        </p:txBody>
      </p:sp>
      <p:sp>
        <p:nvSpPr>
          <p:cNvPr id="6" name="内容占位符 5">
            <a:extLst>
              <a:ext uri="{FF2B5EF4-FFF2-40B4-BE49-F238E27FC236}">
                <a16:creationId xmlns:a16="http://schemas.microsoft.com/office/drawing/2014/main" id="{3FCA936F-5E0E-AB13-B091-06A4696B3850}"/>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a:lnSpc>
                <a:spcPct val="150000"/>
              </a:lnSpc>
            </a:pPr>
            <a:r>
              <a:rPr lang="zh-CN" altLang="en-US" dirty="0">
                <a:latin typeface="华文中宋" panose="02010600040101010101" pitchFamily="2" charset="-122"/>
                <a:ea typeface="华文中宋" panose="02010600040101010101" pitchFamily="2" charset="-122"/>
              </a:rPr>
              <a:t> 瑞吉欧的教育者认为空间可作为第三个教育者，把环境称为“第三位教师”，课程实施中首先崇尚优质的空间环境设计。</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瑞吉欧教育体系的课程实施以方案活动的形式进行。由于瑞吉欧教育体系强调在真实生活中解决问题，课程的组织与实施以方案活动的方式进行，所以，瑞吉欧教育体系的一大特色就是方案教学。同时，瑞吉欧教育体系的方案教学与凯兹提出的一般意义上的方案教学相比，更有其自身的特色：强调互动，注重关系的建立，强调意义、经验的分享，强调教学记录的影响力，注重工作坊的设置与运用，鼓励儿童用多种多样的方式表达自己对世界的认知。</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在课程实施中，瑞吉欧教育体系的教师具有多样化的角色。具体而言，瑞吉欧教师的角色是儿童活动的伙伴、倾听者、观察者、指导者和研究者。除此之外，教师还应成为一名研究者。</a:t>
            </a:r>
          </a:p>
        </p:txBody>
      </p:sp>
    </p:spTree>
    <p:extLst>
      <p:ext uri="{BB962C8B-B14F-4D97-AF65-F5344CB8AC3E}">
        <p14:creationId xmlns:p14="http://schemas.microsoft.com/office/powerpoint/2010/main" val="25337647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37A79C-3076-FB55-9E0F-640B527843B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C3FDE90-AB61-4D41-6799-A684FD453B9C}"/>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2059043F-EA1F-8934-17BA-952999AA342A}"/>
              </a:ext>
            </a:extLst>
          </p:cNvPr>
          <p:cNvSpPr txBox="1"/>
          <p:nvPr/>
        </p:nvSpPr>
        <p:spPr>
          <a:xfrm>
            <a:off x="863946" y="1279053"/>
            <a:ext cx="7978396" cy="954107"/>
          </a:xfrm>
          <a:prstGeom prst="rect">
            <a:avLst/>
          </a:prstGeom>
          <a:noFill/>
        </p:spPr>
        <p:txBody>
          <a:bodyPr wrap="square" rtlCol="0">
            <a:spAutoFit/>
          </a:bodyPr>
          <a:lstStyle/>
          <a:p>
            <a:r>
              <a:rPr lang="zh-CN" altLang="en-US" sz="2800" dirty="0"/>
              <a:t>五、 瑞吉欧教育体系</a:t>
            </a:r>
            <a:endParaRPr lang="en-US" altLang="zh-CN" sz="2800" dirty="0"/>
          </a:p>
          <a:p>
            <a:r>
              <a:rPr lang="zh-CN" altLang="en-US" sz="2800" dirty="0"/>
              <a:t>（二） 瑞吉欧教育体系的基本要素</a:t>
            </a:r>
          </a:p>
        </p:txBody>
      </p:sp>
      <p:sp>
        <p:nvSpPr>
          <p:cNvPr id="6" name="内容占位符 5">
            <a:extLst>
              <a:ext uri="{FF2B5EF4-FFF2-40B4-BE49-F238E27FC236}">
                <a16:creationId xmlns:a16="http://schemas.microsoft.com/office/drawing/2014/main" id="{D447F109-BB81-9BF7-59F6-EF3EDB29C413}"/>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4. </a:t>
            </a:r>
            <a:r>
              <a:rPr lang="zh-CN" altLang="en-US" b="1" dirty="0">
                <a:latin typeface="华文中宋" panose="02010600040101010101" pitchFamily="2" charset="-122"/>
                <a:ea typeface="华文中宋" panose="02010600040101010101" pitchFamily="2" charset="-122"/>
              </a:rPr>
              <a:t>课程评价</a:t>
            </a:r>
          </a:p>
          <a:p>
            <a:pPr marL="0" indent="0">
              <a:lnSpc>
                <a:spcPct val="150000"/>
              </a:lnSpc>
              <a:buNone/>
            </a:pPr>
            <a:r>
              <a:rPr lang="zh-CN" altLang="en-US" dirty="0">
                <a:latin typeface="华文中宋" panose="02010600040101010101" pitchFamily="2" charset="-122"/>
                <a:ea typeface="华文中宋" panose="02010600040101010101" pitchFamily="2" charset="-122"/>
              </a:rPr>
              <a:t>      瑞吉欧教育体系方案活动的成果集中反映在儿童的艺术作品中，因此，儿童的艺术作品是课程评价的重要依据。教师将儿童的作品张贴在墙上，提供书面信息来评价儿童的进步，同时也给了儿童和教师自我评价的机会。此外，教师还可通过与儿童和同事不断的讨论来评估课程与儿童的进步。班级教师和工作坊教师每天用轶事记录记下儿童的活动，分析进一步促进儿童发展的方法，因此，轶事记录也是评价的一大依据。</a:t>
            </a:r>
          </a:p>
        </p:txBody>
      </p:sp>
    </p:spTree>
    <p:extLst>
      <p:ext uri="{BB962C8B-B14F-4D97-AF65-F5344CB8AC3E}">
        <p14:creationId xmlns:p14="http://schemas.microsoft.com/office/powerpoint/2010/main" val="321824169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14891-921E-B1E7-6D97-28A28B13CFF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C68C1A6-7F1B-B0E7-5A2F-24EBD348643C}"/>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F9857BB6-45FF-64A7-50E1-D140B3227E84}"/>
              </a:ext>
            </a:extLst>
          </p:cNvPr>
          <p:cNvSpPr txBox="1"/>
          <p:nvPr/>
        </p:nvSpPr>
        <p:spPr>
          <a:xfrm>
            <a:off x="863946" y="1279053"/>
            <a:ext cx="7978396" cy="954107"/>
          </a:xfrm>
          <a:prstGeom prst="rect">
            <a:avLst/>
          </a:prstGeom>
          <a:noFill/>
        </p:spPr>
        <p:txBody>
          <a:bodyPr wrap="square" rtlCol="0">
            <a:spAutoFit/>
          </a:bodyPr>
          <a:lstStyle/>
          <a:p>
            <a:r>
              <a:rPr lang="zh-CN" altLang="en-US" sz="2800" dirty="0"/>
              <a:t>五、 瑞吉欧教育体系</a:t>
            </a:r>
            <a:endParaRPr lang="en-US" altLang="zh-CN" sz="2800" dirty="0"/>
          </a:p>
          <a:p>
            <a:r>
              <a:rPr lang="zh-CN" altLang="en-US" sz="2800" dirty="0"/>
              <a:t>（三） 对瑞吉欧教育体系的评析</a:t>
            </a:r>
          </a:p>
        </p:txBody>
      </p:sp>
      <p:sp>
        <p:nvSpPr>
          <p:cNvPr id="6" name="内容占位符 5">
            <a:extLst>
              <a:ext uri="{FF2B5EF4-FFF2-40B4-BE49-F238E27FC236}">
                <a16:creationId xmlns:a16="http://schemas.microsoft.com/office/drawing/2014/main" id="{BEFBB553-091A-014F-143E-95EF67EC3754}"/>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瑞吉欧教育体系首先坚持一种忠诚的教育信念。这份教育信念和他们持有的儿童观是密切相关的。他们承认儿童拥有自身的权利、潜力、兴趣和主动性，教育者在实践中要始终予以关注和重视。</a:t>
            </a:r>
          </a:p>
          <a:p>
            <a:pPr marL="0" indent="0">
              <a:lnSpc>
                <a:spcPct val="150000"/>
              </a:lnSpc>
              <a:buNone/>
            </a:pPr>
            <a:r>
              <a:rPr lang="zh-CN" altLang="en-US" dirty="0">
                <a:latin typeface="华文中宋" panose="02010600040101010101" pitchFamily="2" charset="-122"/>
                <a:ea typeface="华文中宋" panose="02010600040101010101" pitchFamily="2" charset="-122"/>
              </a:rPr>
              <a:t>      瑞吉欧教育体系考虑到了教育的边缘因素，对教育现象的探查更全面和深入。传统上，人们往往把教师、儿童、材料等看作教育系统中的主要因素，而在瑞吉欧学校，除了这些因素之外，还把空间环境、家长、社区等边缘因素作为影响教育的重要因素，充分考虑和重视这些边缘因素对教育及儿童发展所起的作用。</a:t>
            </a:r>
          </a:p>
          <a:p>
            <a:pPr marL="0" indent="0">
              <a:lnSpc>
                <a:spcPct val="150000"/>
              </a:lnSpc>
              <a:buNone/>
            </a:pPr>
            <a:r>
              <a:rPr lang="zh-CN" altLang="en-US" dirty="0">
                <a:latin typeface="华文中宋" panose="02010600040101010101" pitchFamily="2" charset="-122"/>
                <a:ea typeface="华文中宋" panose="02010600040101010101" pitchFamily="2" charset="-122"/>
              </a:rPr>
              <a:t>      瑞吉欧教育体系重视错综复杂的关系，体现了一种在生态系统中考虑对儿童开展教育及促进儿童发展的大教育观，并重视各方主体参与儿童教育的价值。</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瑞吉欧教育体系还尊重和接纳儿童发展中的差异，重视差异性价值。</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此外，瑞吉欧教育体系发现并尊重儿童独特的、多元的对外部世界的认识、交流和表达表现的方式，打破了语言单一的模式；注重教师对儿童进行持续细心的观察，并平等地与儿童互动等，这些都值得加以借鉴。</a:t>
            </a:r>
          </a:p>
        </p:txBody>
      </p:sp>
    </p:spTree>
    <p:extLst>
      <p:ext uri="{BB962C8B-B14F-4D97-AF65-F5344CB8AC3E}">
        <p14:creationId xmlns:p14="http://schemas.microsoft.com/office/powerpoint/2010/main" val="2271748456"/>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65A0E-1457-1DC5-319B-887055959330}"/>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7609BD06-F52A-D790-5933-77FC7C7ED194}"/>
              </a:ext>
            </a:extLst>
          </p:cNvPr>
          <p:cNvSpPr>
            <a:spLocks noGrp="1"/>
          </p:cNvSpPr>
          <p:nvPr>
            <p:ph idx="1"/>
          </p:nvPr>
        </p:nvSpPr>
        <p:spPr>
          <a:xfrm>
            <a:off x="496941" y="1198268"/>
            <a:ext cx="8782861" cy="4152330"/>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我国历史上较著名的幼儿园课程模式有哪些？它们的主要特征及其对当今幼儿园课程实践的启示是什么？</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对本书介绍的国外课程模式与早期教育方案，谈谈自己学习后的体会及其对当今幼儿园课程实践的启示。</a:t>
            </a:r>
          </a:p>
        </p:txBody>
      </p:sp>
      <p:sp>
        <p:nvSpPr>
          <p:cNvPr id="4" name="文本框 3">
            <a:extLst>
              <a:ext uri="{FF2B5EF4-FFF2-40B4-BE49-F238E27FC236}">
                <a16:creationId xmlns:a16="http://schemas.microsoft.com/office/drawing/2014/main" id="{03B1FF09-7B41-0EBA-30C3-F846166BFC81}"/>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936808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A7613C-74FB-1BE1-EAD8-D5477F382DA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E8939E3-6302-217E-F41B-3096560C38BA}"/>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689B7AFC-9EA8-1AA0-9817-7B461A8B628C}"/>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陶行知的“生活教育”课程</a:t>
            </a:r>
            <a:endParaRPr lang="en-US" altLang="zh-CN" sz="2800" dirty="0"/>
          </a:p>
          <a:p>
            <a:r>
              <a:rPr lang="zh-CN" altLang="en-US" sz="2800" dirty="0"/>
              <a:t>（二） 陶行知“生活教育”课程的基本要素</a:t>
            </a:r>
          </a:p>
        </p:txBody>
      </p:sp>
      <p:sp>
        <p:nvSpPr>
          <p:cNvPr id="6" name="内容占位符 5">
            <a:extLst>
              <a:ext uri="{FF2B5EF4-FFF2-40B4-BE49-F238E27FC236}">
                <a16:creationId xmlns:a16="http://schemas.microsoft.com/office/drawing/2014/main" id="{BAEC70C7-B4EC-1D3C-150D-740EFDC04797}"/>
              </a:ext>
            </a:extLst>
          </p:cNvPr>
          <p:cNvSpPr>
            <a:spLocks noGrp="1"/>
          </p:cNvSpPr>
          <p:nvPr>
            <p:ph idx="1"/>
          </p:nvPr>
        </p:nvSpPr>
        <p:spPr>
          <a:xfrm>
            <a:off x="796705" y="2590800"/>
            <a:ext cx="9397497" cy="2997200"/>
          </a:xfrm>
          <a:no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课程目标</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陶行知指出，要为生活向上或向前的需要接受教育，希望教育要“教人做主人，做自己的主人，做国家的主人，做世界的主人”，这是“生活教育”的课程目标。具体而言，陶行知的“生活教育”课程目标首先是培养儿童的生活力；其次，还注重培养儿童手脑相结合的创造能力，培养儿童多方面的素质。</a:t>
            </a:r>
          </a:p>
        </p:txBody>
      </p:sp>
    </p:spTree>
    <p:extLst>
      <p:ext uri="{BB962C8B-B14F-4D97-AF65-F5344CB8AC3E}">
        <p14:creationId xmlns:p14="http://schemas.microsoft.com/office/powerpoint/2010/main" val="3078485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81D2E-C885-DF30-9EE3-B63EAF7BF98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2D75501-616E-897D-4604-CC931478694F}"/>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4273A0BB-AD8F-01DB-4DE0-D6FBA575D9EB}"/>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陶行知的“生活教育”课程</a:t>
            </a:r>
            <a:endParaRPr lang="en-US" altLang="zh-CN" sz="2800" dirty="0"/>
          </a:p>
          <a:p>
            <a:r>
              <a:rPr lang="zh-CN" altLang="en-US" sz="2800" dirty="0"/>
              <a:t>（二） 陶行知“生活教育”课程的基本要素</a:t>
            </a:r>
          </a:p>
        </p:txBody>
      </p:sp>
      <p:sp>
        <p:nvSpPr>
          <p:cNvPr id="6" name="内容占位符 5">
            <a:extLst>
              <a:ext uri="{FF2B5EF4-FFF2-40B4-BE49-F238E27FC236}">
                <a16:creationId xmlns:a16="http://schemas.microsoft.com/office/drawing/2014/main" id="{23110F8E-E14A-053D-DC2E-0BE1DD7C7DFE}"/>
              </a:ext>
            </a:extLst>
          </p:cNvPr>
          <p:cNvSpPr>
            <a:spLocks noGrp="1"/>
          </p:cNvSpPr>
          <p:nvPr>
            <p:ph idx="1"/>
          </p:nvPr>
        </p:nvSpPr>
        <p:spPr>
          <a:xfrm>
            <a:off x="0" y="2494734"/>
            <a:ext cx="12192000" cy="4449273"/>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dirty="0">
                <a:latin typeface="华文中宋" panose="02010600040101010101" pitchFamily="2" charset="-122"/>
                <a:ea typeface="华文中宋" panose="02010600040101010101" pitchFamily="2" charset="-122"/>
              </a:rPr>
              <a:t>      “生活教育”课程内容以生活为中心，来源于生活，来源于幼稚园周围的人、事、物，包括人类生活的全部，即全部的生活就是课程内容。陶行知主张对自然现象、社会现象、儿童故事、儿童歌谣、儿童游戏加以收集，作为教育幼儿的教材内容。他认为凡是儿童感兴趣的生活中的事物均为“生活教育”的材料。如石头、泥沙、松针、棉花、松果等自然物，纸袋、木头、贝壳、旧邮票等废弃物，红豆、番薯、玉蜀黍等土产，这些都是幼稚园课程的好素材。</a:t>
            </a:r>
          </a:p>
          <a:p>
            <a:pPr marL="0" indent="0">
              <a:lnSpc>
                <a:spcPct val="150000"/>
              </a:lnSpc>
              <a:buNone/>
            </a:pPr>
            <a:r>
              <a:rPr lang="zh-CN" altLang="en-US" dirty="0">
                <a:latin typeface="华文中宋" panose="02010600040101010101" pitchFamily="2" charset="-122"/>
                <a:ea typeface="华文中宋" panose="02010600040101010101" pitchFamily="2" charset="-122"/>
              </a:rPr>
              <a:t>      “生活教育”课程内容的结构以年、月、周、日为时间单位，可分为全年、每月、每周、每日四种。全年纲要又称为“幼儿生活历”，其中包括节令、气候、动物、植物、农事、风俗、卫生、童玩等八项；每月纲要依据全年纲要、各幼稚园的需要来设定幼儿学习重点；每周活动要将每项活动进行的步骤加以分析，并对活动词源、上周活动情况加以修正；每日活动要根据全年纲要、每月纲要、每周活动来设定，同时，也要考虑幼儿的兴趣及具体的学习情况。</a:t>
            </a:r>
          </a:p>
        </p:txBody>
      </p:sp>
    </p:spTree>
    <p:extLst>
      <p:ext uri="{BB962C8B-B14F-4D97-AF65-F5344CB8AC3E}">
        <p14:creationId xmlns:p14="http://schemas.microsoft.com/office/powerpoint/2010/main" val="1280834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B7C812-A977-AC85-CF4A-CF5717F1472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237D9C7-BE0D-9F72-DB30-6998D2DC87E0}"/>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CDECFDEB-BCD4-725B-6F5E-C6CD61E9D2B8}"/>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陶行知的“生活教育”课程</a:t>
            </a:r>
            <a:endParaRPr lang="en-US" altLang="zh-CN" sz="2800" dirty="0"/>
          </a:p>
          <a:p>
            <a:r>
              <a:rPr lang="zh-CN" altLang="en-US" sz="2800" dirty="0"/>
              <a:t>（二） 陶行知“生活教育”课程的基本要素</a:t>
            </a:r>
          </a:p>
        </p:txBody>
      </p:sp>
      <p:sp>
        <p:nvSpPr>
          <p:cNvPr id="6" name="内容占位符 5">
            <a:extLst>
              <a:ext uri="{FF2B5EF4-FFF2-40B4-BE49-F238E27FC236}">
                <a16:creationId xmlns:a16="http://schemas.microsoft.com/office/drawing/2014/main" id="{34F802ED-B8F6-CE18-2E95-25E34830EEFD}"/>
              </a:ext>
            </a:extLst>
          </p:cNvPr>
          <p:cNvSpPr>
            <a:spLocks noGrp="1"/>
          </p:cNvSpPr>
          <p:nvPr>
            <p:ph idx="1"/>
          </p:nvPr>
        </p:nvSpPr>
        <p:spPr>
          <a:xfrm>
            <a:off x="0" y="2494734"/>
            <a:ext cx="12192000" cy="4440219"/>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生活教育”课程实施强调以“教学做合一”的方式进行。“教学做合一”是对传统教育的教育教学方法的根本否定，是“生活教育”的课程实施方法。“教学做合一”是一个统一的整体，“教的法子要根据学的法子；学的法子要根据做的法子，事怎么做，就怎么学，就怎么教”。其中，“做”是三者的中心，“在做上教的是先生，在做上学的是学生，从先生对学生的关系说，做便是教；从学生对先生的关系说，做便是学。先生拿做来教，乃是真教；学生拿做来学，乃是实学。不在做上用功夫，教不成教，学不成学”。</a:t>
            </a:r>
          </a:p>
          <a:p>
            <a:pPr marL="0" indent="0">
              <a:lnSpc>
                <a:spcPct val="150000"/>
              </a:lnSpc>
              <a:buNone/>
            </a:pPr>
            <a:r>
              <a:rPr lang="zh-CN" altLang="en-US" dirty="0">
                <a:latin typeface="华文中宋" panose="02010600040101010101" pitchFamily="2" charset="-122"/>
                <a:ea typeface="华文中宋" panose="02010600040101010101" pitchFamily="2" charset="-122"/>
              </a:rPr>
              <a:t>      “生活教育”课程实施中，陶行知强调儿童的主体地位，提出六大解放，即解放儿童的头脑，使他们可以想；解放儿童的眼睛，使他们可以看；解放儿童的嘴巴，使他们可以谈；解放儿童的双手，使他们可以玩、可以干；解放儿童的时间，使他们的生命不会被稻草塞满；解放儿童的空间，使他们的歌声可以在宇宙中飘荡。可见，“生活教育”课程实施具有很大的开放性，给予儿童自由的时间和空间。</a:t>
            </a:r>
          </a:p>
        </p:txBody>
      </p:sp>
    </p:spTree>
    <p:extLst>
      <p:ext uri="{BB962C8B-B14F-4D97-AF65-F5344CB8AC3E}">
        <p14:creationId xmlns:p14="http://schemas.microsoft.com/office/powerpoint/2010/main" val="3044598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0BFFD4-D39F-438C-9F44-414C7A571BC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8B3B689-890E-E9E2-5A03-6A81718E1FB0}"/>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1128F66C-A0F2-34F1-D838-D812466B8E5C}"/>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陶行知的“生活教育”课程</a:t>
            </a:r>
            <a:endParaRPr lang="en-US" altLang="zh-CN" sz="2800" dirty="0"/>
          </a:p>
          <a:p>
            <a:r>
              <a:rPr lang="zh-CN" altLang="en-US" sz="2800" dirty="0"/>
              <a:t>（三） 对陶行知“生活教育”课程的评析</a:t>
            </a:r>
          </a:p>
        </p:txBody>
      </p:sp>
      <p:sp>
        <p:nvSpPr>
          <p:cNvPr id="6" name="内容占位符 5">
            <a:extLst>
              <a:ext uri="{FF2B5EF4-FFF2-40B4-BE49-F238E27FC236}">
                <a16:creationId xmlns:a16="http://schemas.microsoft.com/office/drawing/2014/main" id="{4F6F40A6-FDD8-F933-FB1E-FDABA3490C14}"/>
              </a:ext>
            </a:extLst>
          </p:cNvPr>
          <p:cNvSpPr>
            <a:spLocks noGrp="1"/>
          </p:cNvSpPr>
          <p:nvPr>
            <p:ph idx="1"/>
          </p:nvPr>
        </p:nvSpPr>
        <p:spPr>
          <a:xfrm>
            <a:off x="253498" y="2386091"/>
            <a:ext cx="10348111" cy="3625410"/>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陶行知重视幼儿教育，反对当时传统的旧教育，提出的“生活教育”课程深刻揭示了教育的本质和职能，要求儿童教育工作者了解生活，了解儿童的生活现状，了解生活发展的趋势，生活对人的要求的变化，做到将课程与生活紧密相连。同时，“生活教育”课程充分利用生活中的素材做课程实施的材料；重视实践，提出“行是知之始，知是行之成”的口号。这些理念和做法对幼儿园课程实践产生了较大的影响。</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总之，陶行知的“生活教育”课程既反映了世界现代教育发展的趋向，又充分体现了中国本民族的特色。这一注重生活的课程思想对现在的幼儿园课程实践也是有现实意义的。</a:t>
            </a:r>
          </a:p>
        </p:txBody>
      </p:sp>
    </p:spTree>
    <p:extLst>
      <p:ext uri="{BB962C8B-B14F-4D97-AF65-F5344CB8AC3E}">
        <p14:creationId xmlns:p14="http://schemas.microsoft.com/office/powerpoint/2010/main" val="3839984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7DEE49-D949-9377-740A-FFCB7F5E390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4010314-CC48-B3D8-0503-FF67D6B66650}"/>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8E4123EB-1401-62EB-D976-2D8BA29B10AE}"/>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陈鹤琴的“五指活动”课程</a:t>
            </a:r>
          </a:p>
        </p:txBody>
      </p:sp>
      <p:sp>
        <p:nvSpPr>
          <p:cNvPr id="6" name="内容占位符 5">
            <a:extLst>
              <a:ext uri="{FF2B5EF4-FFF2-40B4-BE49-F238E27FC236}">
                <a16:creationId xmlns:a16="http://schemas.microsoft.com/office/drawing/2014/main" id="{64C3D56F-B35E-C214-B677-0565F348FC35}"/>
              </a:ext>
            </a:extLst>
          </p:cNvPr>
          <p:cNvSpPr>
            <a:spLocks noGrp="1"/>
          </p:cNvSpPr>
          <p:nvPr>
            <p:ph idx="1"/>
          </p:nvPr>
        </p:nvSpPr>
        <p:spPr>
          <a:xfrm>
            <a:off x="819304" y="2590799"/>
            <a:ext cx="5214795" cy="2336801"/>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a:t>
            </a:r>
            <a:r>
              <a:rPr lang="en-US" altLang="zh-CN" sz="2000" dirty="0">
                <a:latin typeface="华文中宋" panose="02010600040101010101" pitchFamily="2" charset="-122"/>
                <a:ea typeface="华文中宋" panose="02010600040101010101" pitchFamily="2" charset="-122"/>
              </a:rPr>
              <a:t>1892—1982</a:t>
            </a:r>
            <a:r>
              <a:rPr lang="zh-CN" altLang="en-US" sz="2000" dirty="0">
                <a:latin typeface="华文中宋" panose="02010600040101010101" pitchFamily="2" charset="-122"/>
                <a:ea typeface="华文中宋" panose="02010600040101010101" pitchFamily="2" charset="-122"/>
              </a:rPr>
              <a:t>）是我国近现代教育史上著名的儿童心理学家和儿童教育家，是五四运动以后，中国学前教育研究和实验的典范，是开创我国现代儿童心理和幼儿教育科学研究工作的代表人物。</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p>
        </p:txBody>
      </p:sp>
      <p:pic>
        <p:nvPicPr>
          <p:cNvPr id="4100" name="Picture 4" descr="近百年前，“幼教之父”是如何办幼儿园的？_手机新浪网">
            <a:extLst>
              <a:ext uri="{FF2B5EF4-FFF2-40B4-BE49-F238E27FC236}">
                <a16:creationId xmlns:a16="http://schemas.microsoft.com/office/drawing/2014/main" id="{1C0EFAE3-ADEA-761B-945B-F69887A12D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9388" y="2499260"/>
            <a:ext cx="4703308" cy="3088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153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F5011-CBA1-DE24-DFAE-B61B957B02D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CEDEFCF-E6F2-098C-E82F-63F912C797D6}"/>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459FD531-1EA9-9117-1B5B-EECB42D43873}"/>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陈鹤琴的“五指活动”课程</a:t>
            </a:r>
          </a:p>
        </p:txBody>
      </p:sp>
      <p:sp>
        <p:nvSpPr>
          <p:cNvPr id="6" name="内容占位符 5">
            <a:extLst>
              <a:ext uri="{FF2B5EF4-FFF2-40B4-BE49-F238E27FC236}">
                <a16:creationId xmlns:a16="http://schemas.microsoft.com/office/drawing/2014/main" id="{9AA4FCE8-1BE4-E262-7FFE-A56D90EF969E}"/>
              </a:ext>
            </a:extLst>
          </p:cNvPr>
          <p:cNvSpPr>
            <a:spLocks noGrp="1"/>
          </p:cNvSpPr>
          <p:nvPr>
            <p:ph idx="1"/>
          </p:nvPr>
        </p:nvSpPr>
        <p:spPr>
          <a:xfrm>
            <a:off x="371194" y="1930400"/>
            <a:ext cx="9985972" cy="3625410"/>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陈鹤琴先生</a:t>
            </a:r>
            <a:r>
              <a:rPr lang="en-US" altLang="zh-CN" sz="2000" dirty="0">
                <a:latin typeface="华文中宋" panose="02010600040101010101" pitchFamily="2" charset="-122"/>
                <a:ea typeface="华文中宋" panose="02010600040101010101" pitchFamily="2" charset="-122"/>
              </a:rPr>
              <a:t>1914—1919</a:t>
            </a:r>
            <a:r>
              <a:rPr lang="zh-CN" altLang="en-US" sz="2000" dirty="0">
                <a:latin typeface="华文中宋" panose="02010600040101010101" pitchFamily="2" charset="-122"/>
                <a:ea typeface="华文中宋" panose="02010600040101010101" pitchFamily="2" charset="-122"/>
              </a:rPr>
              <a:t>年在美国哥伦比亚大学师范学院攻读教育和心理学，其间深受以杜威为代表的西方实用主义哲学和进步主义教育理论的影响。回国后，陈鹤琴结合中国的国情，对杜威的教育理论进行了改造，开始了对中国化新幼儿教育的实验探索。他先以长子陈一鸣为对象，对其发展进行了详细的观察与研究，做了缜密的文字与摄影记录，时间长达</a:t>
            </a:r>
            <a:r>
              <a:rPr lang="en-US" altLang="zh-CN" sz="2000" dirty="0">
                <a:latin typeface="华文中宋" panose="02010600040101010101" pitchFamily="2" charset="-122"/>
                <a:ea typeface="华文中宋" panose="02010600040101010101" pitchFamily="2" charset="-122"/>
              </a:rPr>
              <a:t>808</a:t>
            </a:r>
            <a:r>
              <a:rPr lang="zh-CN" altLang="en-US" sz="2000" dirty="0">
                <a:latin typeface="华文中宋" panose="02010600040101010101" pitchFamily="2" charset="-122"/>
                <a:ea typeface="华文中宋" panose="02010600040101010101" pitchFamily="2" charset="-122"/>
              </a:rPr>
              <a:t>天，其研究心得主要反映在他的早期著作</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儿童心理之研究</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和</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家庭教育</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两书中。这项研究积累了大量的第一手材料，为他后来提出“活教育”的教育思想和原则提供了丰富的素材。为了能够更好地对儿童心理、教育进行长期的观察、实验和研究，</a:t>
            </a:r>
            <a:r>
              <a:rPr lang="en-US" altLang="zh-CN" sz="2000" dirty="0">
                <a:latin typeface="华文中宋" panose="02010600040101010101" pitchFamily="2" charset="-122"/>
                <a:ea typeface="华文中宋" panose="02010600040101010101" pitchFamily="2" charset="-122"/>
              </a:rPr>
              <a:t>1923</a:t>
            </a:r>
            <a:r>
              <a:rPr lang="zh-CN" altLang="en-US" sz="2000" dirty="0">
                <a:latin typeface="华文中宋" panose="02010600040101010101" pitchFamily="2" charset="-122"/>
                <a:ea typeface="华文中宋" panose="02010600040101010101" pitchFamily="2" charset="-122"/>
              </a:rPr>
              <a:t>年春天，陈鹤琴提出设立幼稚园的主张，得到他任教的东南大学教育科的支持。同年秋天，他创办了南京鼓楼幼稚园，担任园长。鼓楼幼稚园成为陈鹤琴实验“中国化、科学化”幼儿教育的基地，是中国最早的幼儿教育实验中心。</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900264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F4BC29-02A6-1943-6861-011363115A1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07C499D-49A9-4D27-CF99-9ADD12FE0F37}"/>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AD0EF5BA-0C3A-A8AA-B094-D044B56ECC01}"/>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陈鹤琴的“五指活动”课程</a:t>
            </a:r>
          </a:p>
        </p:txBody>
      </p:sp>
      <p:sp>
        <p:nvSpPr>
          <p:cNvPr id="6" name="内容占位符 5">
            <a:extLst>
              <a:ext uri="{FF2B5EF4-FFF2-40B4-BE49-F238E27FC236}">
                <a16:creationId xmlns:a16="http://schemas.microsoft.com/office/drawing/2014/main" id="{37A0F19C-2ED1-D659-B997-91F61DF17913}"/>
              </a:ext>
            </a:extLst>
          </p:cNvPr>
          <p:cNvSpPr>
            <a:spLocks noGrp="1"/>
          </p:cNvSpPr>
          <p:nvPr>
            <p:ph idx="1"/>
          </p:nvPr>
        </p:nvSpPr>
        <p:spPr>
          <a:xfrm>
            <a:off x="425514" y="2042059"/>
            <a:ext cx="9723421" cy="3625410"/>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南京鼓楼幼稚园创立不久，陈鹤琴和他的同事们就感到，“课程是最大的问题”。陈鹤琴说：“我国兴办幼稚园年数也不少了，但是没有一个课程，也没有一些教材，所有的幼稚园不是直接抄福禄贝尔，就是直接抄蒙台梭利，不肯自己加以变化，</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福、蒙诸氏的方法，在当时当地有他们的特殊地位，相当价值，我们现在是中国的幼稚园，似乎不便来抄用。”在他看来，抄袭外国课程是与中国现有国情格格不入的；而创设本土化幼儿园课程，那就得依靠实验精神。在这样的背景下，陈鹤琴以南京鼓楼幼稚园为基地，在张宗麟等人的协助下，结合中国国情，从课程着手，亲自主持幼稚园课程的实验改革和研究工作，探索幼儿教育改革和课程改革之路，并建构了“五指活动”课程模式。该课程模式也是使用从一定的理论出发的演绎式和从实践经验出发的归纳式相结合的建构方式。</a:t>
            </a:r>
          </a:p>
        </p:txBody>
      </p:sp>
    </p:spTree>
    <p:extLst>
      <p:ext uri="{BB962C8B-B14F-4D97-AF65-F5344CB8AC3E}">
        <p14:creationId xmlns:p14="http://schemas.microsoft.com/office/powerpoint/2010/main" val="4282955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FD650E-9E1D-612B-AD6A-59E10482CE6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1D26B8E-8D9A-0767-1B2E-1C39EA4E1EB9}"/>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BAF71AB5-67BD-4256-5DE7-1DA272B0A37E}"/>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（一） 陈鹤琴的“五指活动”课程理念</a:t>
            </a:r>
          </a:p>
          <a:p>
            <a:endParaRPr lang="zh-CN" altLang="en-US" sz="2800" dirty="0"/>
          </a:p>
        </p:txBody>
      </p:sp>
      <p:sp>
        <p:nvSpPr>
          <p:cNvPr id="6" name="内容占位符 5">
            <a:extLst>
              <a:ext uri="{FF2B5EF4-FFF2-40B4-BE49-F238E27FC236}">
                <a16:creationId xmlns:a16="http://schemas.microsoft.com/office/drawing/2014/main" id="{8953DC2C-5BDA-0D4D-7122-039A746297CA}"/>
              </a:ext>
            </a:extLst>
          </p:cNvPr>
          <p:cNvSpPr>
            <a:spLocks noGrp="1"/>
          </p:cNvSpPr>
          <p:nvPr>
            <p:ph idx="1"/>
          </p:nvPr>
        </p:nvSpPr>
        <p:spPr>
          <a:xfrm>
            <a:off x="380247" y="2654995"/>
            <a:ext cx="9723421" cy="3625410"/>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陈鹤琴的“五指活动”课程总体建立在其“活教育”的思想理论上，同时也建立在陈鹤琴对幼稚园教育和幼稚园课程现状及发展的了解与分析上。</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“活教育”思想是陈鹤琴在</a:t>
            </a:r>
            <a:r>
              <a:rPr lang="en-US" altLang="zh-CN" sz="2000" dirty="0">
                <a:latin typeface="华文中宋" panose="02010600040101010101" pitchFamily="2" charset="-122"/>
                <a:ea typeface="华文中宋" panose="02010600040101010101" pitchFamily="2" charset="-122"/>
              </a:rPr>
              <a:t>1939</a:t>
            </a:r>
            <a:r>
              <a:rPr lang="zh-CN" altLang="en-US" sz="2000" dirty="0">
                <a:latin typeface="华文中宋" panose="02010600040101010101" pitchFamily="2" charset="-122"/>
                <a:ea typeface="华文中宋" panose="02010600040101010101" pitchFamily="2" charset="-122"/>
              </a:rPr>
              <a:t>年为</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小学教师</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撰写的发刊词中，针对“死教育”的弊端，提出“教活书，活教书，教书活；读活书，活读书，读书活”的主张（即“活教育”），并经过</a:t>
            </a:r>
            <a:r>
              <a:rPr lang="en-US" altLang="zh-CN" sz="2000" dirty="0">
                <a:latin typeface="华文中宋" panose="02010600040101010101" pitchFamily="2" charset="-122"/>
                <a:ea typeface="华文中宋" panose="02010600040101010101" pitchFamily="2" charset="-122"/>
              </a:rPr>
              <a:t>7</a:t>
            </a:r>
            <a:r>
              <a:rPr lang="zh-CN" altLang="en-US" sz="2000" dirty="0">
                <a:latin typeface="华文中宋" panose="02010600040101010101" pitchFamily="2" charset="-122"/>
                <a:ea typeface="华文中宋" panose="02010600040101010101" pitchFamily="2" charset="-122"/>
              </a:rPr>
              <a:t>年的教学实践建立的一个教育理论体系。这个理论体系包括目的论、课程论和方法论，以及</a:t>
            </a:r>
            <a:r>
              <a:rPr lang="en-US" altLang="zh-CN" sz="2000" dirty="0">
                <a:latin typeface="华文中宋" panose="02010600040101010101" pitchFamily="2" charset="-122"/>
                <a:ea typeface="华文中宋" panose="02010600040101010101" pitchFamily="2" charset="-122"/>
              </a:rPr>
              <a:t>17</a:t>
            </a:r>
            <a:r>
              <a:rPr lang="zh-CN" altLang="en-US" sz="2000" dirty="0">
                <a:latin typeface="华文中宋" panose="02010600040101010101" pitchFamily="2" charset="-122"/>
                <a:ea typeface="华文中宋" panose="02010600040101010101" pitchFamily="2" charset="-122"/>
              </a:rPr>
              <a:t>条教学原则和</a:t>
            </a:r>
            <a:r>
              <a:rPr lang="en-US" altLang="zh-CN" sz="2000" dirty="0">
                <a:latin typeface="华文中宋" panose="02010600040101010101" pitchFamily="2" charset="-122"/>
                <a:ea typeface="华文中宋" panose="02010600040101010101" pitchFamily="2" charset="-122"/>
              </a:rPr>
              <a:t>13</a:t>
            </a:r>
            <a:r>
              <a:rPr lang="zh-CN" altLang="en-US" sz="2000" dirty="0">
                <a:latin typeface="华文中宋" panose="02010600040101010101" pitchFamily="2" charset="-122"/>
                <a:ea typeface="华文中宋" panose="02010600040101010101" pitchFamily="2" charset="-122"/>
              </a:rPr>
              <a:t>条训育原则等。</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3267703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2DF83-6F7D-EC42-BF5F-CDA6B1A17577}"/>
              </a:ext>
            </a:extLst>
          </p:cNvPr>
          <p:cNvSpPr>
            <a:spLocks noGrp="1"/>
          </p:cNvSpPr>
          <p:nvPr>
            <p:ph type="title"/>
          </p:nvPr>
        </p:nvSpPr>
        <p:spPr>
          <a:xfrm>
            <a:off x="1266719" y="2123268"/>
            <a:ext cx="6544428" cy="2962941"/>
          </a:xfrm>
        </p:spPr>
        <p:txBody>
          <a:bodyPr>
            <a:noAutofit/>
          </a:bodyPr>
          <a:lstStyle/>
          <a:p>
            <a:r>
              <a:rPr lang="zh-CN" altLang="en-US" sz="6000" dirty="0"/>
              <a:t>第九章</a:t>
            </a:r>
            <a:br>
              <a:rPr lang="en-US" altLang="zh-CN" sz="6000" dirty="0"/>
            </a:br>
            <a:r>
              <a:rPr lang="zh-CN" altLang="en-US" sz="6000" dirty="0"/>
              <a:t>幼儿园课程模式与早期教育方案</a:t>
            </a:r>
          </a:p>
        </p:txBody>
      </p:sp>
    </p:spTree>
    <p:extLst>
      <p:ext uri="{BB962C8B-B14F-4D97-AF65-F5344CB8AC3E}">
        <p14:creationId xmlns:p14="http://schemas.microsoft.com/office/powerpoint/2010/main" val="36434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DF76AD-DF97-67B5-F280-FF8ACC04D9C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C5056C0-A779-39F6-1F8A-81071592DE6E}"/>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5511C1E6-D950-73C0-0985-FC8023740D87}"/>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（一） 陈鹤琴的“五指活动”课程理念</a:t>
            </a:r>
          </a:p>
          <a:p>
            <a:endParaRPr lang="zh-CN" altLang="en-US" sz="2800" dirty="0"/>
          </a:p>
        </p:txBody>
      </p:sp>
      <p:sp>
        <p:nvSpPr>
          <p:cNvPr id="6" name="内容占位符 5">
            <a:extLst>
              <a:ext uri="{FF2B5EF4-FFF2-40B4-BE49-F238E27FC236}">
                <a16:creationId xmlns:a16="http://schemas.microsoft.com/office/drawing/2014/main" id="{FD32DEE2-59AF-9E16-B22B-1B24CBFABA78}"/>
              </a:ext>
            </a:extLst>
          </p:cNvPr>
          <p:cNvSpPr>
            <a:spLocks noGrp="1"/>
          </p:cNvSpPr>
          <p:nvPr>
            <p:ph idx="1"/>
          </p:nvPr>
        </p:nvSpPr>
        <p:spPr>
          <a:xfrm>
            <a:off x="425514" y="2042059"/>
            <a:ext cx="9723421" cy="3625410"/>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认为，传统教育中人们的观念被书本严重地束缚住了，大家把书本当成了唯一的教育材料，把“读书”和“教书”当成了学校教育的全部内容，形成了学校教育读死书、死读书的现象。面对如此现状，陈鹤琴提出“活教育”思想，主张重视生活和儿童中心地位是课程的两个基本原则。</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重视生活原则，是指幼稚园的课程不能脱离当时当地儿童在整体上表现出的生活和经验特征，认为要用适应目前生活需要的方法，去达到将来生活中必会出现的事情，因此，其“活教育”的课程把大自然、大社会作为出发点，让儿童直接面对它们去学习。重视儿童中心地位的原则就是认为课程应从儿童自身出发，以儿童为中心，做到一切课程都是儿童自己的，是儿童自发的活动，不应该成为教师、父母或社会上其他需要的装饰品。</a:t>
            </a:r>
          </a:p>
        </p:txBody>
      </p:sp>
    </p:spTree>
    <p:extLst>
      <p:ext uri="{BB962C8B-B14F-4D97-AF65-F5344CB8AC3E}">
        <p14:creationId xmlns:p14="http://schemas.microsoft.com/office/powerpoint/2010/main" val="16052738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E474A-2E28-0EF2-66C8-7DD88E501B7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723F371-E1BE-11CB-AFA0-4B59D968F938}"/>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B03BC353-6728-374B-16BC-325985F43EA5}"/>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（一） 陈鹤琴的“五指活动”课程理念</a:t>
            </a:r>
          </a:p>
          <a:p>
            <a:endParaRPr lang="zh-CN" altLang="en-US" sz="2800" dirty="0"/>
          </a:p>
        </p:txBody>
      </p:sp>
      <p:sp>
        <p:nvSpPr>
          <p:cNvPr id="6" name="内容占位符 5">
            <a:extLst>
              <a:ext uri="{FF2B5EF4-FFF2-40B4-BE49-F238E27FC236}">
                <a16:creationId xmlns:a16="http://schemas.microsoft.com/office/drawing/2014/main" id="{247A8EAB-7585-0A51-DD78-D216C2D6A207}"/>
              </a:ext>
            </a:extLst>
          </p:cNvPr>
          <p:cNvSpPr>
            <a:spLocks noGrp="1"/>
          </p:cNvSpPr>
          <p:nvPr>
            <p:ph idx="1"/>
          </p:nvPr>
        </p:nvSpPr>
        <p:spPr>
          <a:xfrm>
            <a:off x="425514" y="2042058"/>
            <a:ext cx="10112720" cy="4815941"/>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此外，陈鹤琴针对当时幼稚园课程存在的弊病，提出了中国幼稚园发展的</a:t>
            </a:r>
            <a:r>
              <a:rPr lang="en-US" altLang="zh-CN" sz="2000" dirty="0">
                <a:latin typeface="华文中宋" panose="02010600040101010101" pitchFamily="2" charset="-122"/>
                <a:ea typeface="华文中宋" panose="02010600040101010101" pitchFamily="2" charset="-122"/>
              </a:rPr>
              <a:t>15</a:t>
            </a:r>
            <a:r>
              <a:rPr lang="zh-CN" altLang="en-US" sz="2000" dirty="0">
                <a:latin typeface="华文中宋" panose="02010600040101010101" pitchFamily="2" charset="-122"/>
                <a:ea typeface="华文中宋" panose="02010600040101010101" pitchFamily="2" charset="-122"/>
              </a:rPr>
              <a:t>条主张，系统阐述了他关于幼稚园教育，特别是幼稚园课程的观点。他的</a:t>
            </a:r>
            <a:r>
              <a:rPr lang="en-US" altLang="zh-CN" sz="2000" dirty="0">
                <a:latin typeface="华文中宋" panose="02010600040101010101" pitchFamily="2" charset="-122"/>
                <a:ea typeface="华文中宋" panose="02010600040101010101" pitchFamily="2" charset="-122"/>
              </a:rPr>
              <a:t>15</a:t>
            </a:r>
            <a:r>
              <a:rPr lang="zh-CN" altLang="en-US" sz="2000" dirty="0">
                <a:latin typeface="华文中宋" panose="02010600040101010101" pitchFamily="2" charset="-122"/>
                <a:ea typeface="华文中宋" panose="02010600040101010101" pitchFamily="2" charset="-122"/>
              </a:rPr>
              <a:t>条主张是：</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a:t>
            </a:r>
            <a:r>
              <a:rPr lang="en-US" altLang="zh-CN" sz="2000" dirty="0">
                <a:latin typeface="华文中宋" panose="02010600040101010101" pitchFamily="2" charset="-122"/>
                <a:ea typeface="华文中宋" panose="02010600040101010101" pitchFamily="2" charset="-122"/>
              </a:rPr>
              <a:t>1</a:t>
            </a:r>
            <a:r>
              <a:rPr lang="zh-CN" altLang="en-US" sz="2000" dirty="0">
                <a:latin typeface="华文中宋" panose="02010600040101010101" pitchFamily="2" charset="-122"/>
                <a:ea typeface="华文中宋" panose="02010600040101010101" pitchFamily="2" charset="-122"/>
              </a:rPr>
              <a:t>）幼稚园是要适合国情的；（</a:t>
            </a:r>
            <a:r>
              <a:rPr lang="en-US" altLang="zh-CN" sz="2000" dirty="0">
                <a:latin typeface="华文中宋" panose="02010600040101010101" pitchFamily="2" charset="-122"/>
                <a:ea typeface="华文中宋" panose="02010600040101010101" pitchFamily="2" charset="-122"/>
              </a:rPr>
              <a:t>2</a:t>
            </a:r>
            <a:r>
              <a:rPr lang="zh-CN" altLang="en-US" sz="2000" dirty="0">
                <a:latin typeface="华文中宋" panose="02010600040101010101" pitchFamily="2" charset="-122"/>
                <a:ea typeface="华文中宋" panose="02010600040101010101" pitchFamily="2" charset="-122"/>
              </a:rPr>
              <a:t>）儿童教育是幼稚园与家庭共同的责任；（</a:t>
            </a:r>
            <a:r>
              <a:rPr lang="en-US" altLang="zh-CN" sz="2000" dirty="0">
                <a:latin typeface="华文中宋" panose="02010600040101010101" pitchFamily="2" charset="-122"/>
                <a:ea typeface="华文中宋" panose="02010600040101010101" pitchFamily="2" charset="-122"/>
              </a:rPr>
              <a:t>3</a:t>
            </a:r>
            <a:r>
              <a:rPr lang="zh-CN" altLang="en-US" sz="2000" dirty="0">
                <a:latin typeface="华文中宋" panose="02010600040101010101" pitchFamily="2" charset="-122"/>
                <a:ea typeface="华文中宋" panose="02010600040101010101" pitchFamily="2" charset="-122"/>
              </a:rPr>
              <a:t>）凡儿童能够学的而又应当学的，我们都应当教他；（</a:t>
            </a:r>
            <a:r>
              <a:rPr lang="en-US" altLang="zh-CN" sz="2000" dirty="0">
                <a:latin typeface="华文中宋" panose="02010600040101010101" pitchFamily="2" charset="-122"/>
                <a:ea typeface="华文中宋" panose="02010600040101010101" pitchFamily="2" charset="-122"/>
              </a:rPr>
              <a:t>4</a:t>
            </a:r>
            <a:r>
              <a:rPr lang="zh-CN" altLang="en-US" sz="2000" dirty="0">
                <a:latin typeface="华文中宋" panose="02010600040101010101" pitchFamily="2" charset="-122"/>
                <a:ea typeface="华文中宋" panose="02010600040101010101" pitchFamily="2" charset="-122"/>
              </a:rPr>
              <a:t>）幼稚园的课程可以自然社会为中心；（</a:t>
            </a:r>
            <a:r>
              <a:rPr lang="en-US" altLang="zh-CN" sz="2000" dirty="0">
                <a:latin typeface="华文中宋" panose="02010600040101010101" pitchFamily="2" charset="-122"/>
                <a:ea typeface="华文中宋" panose="02010600040101010101" pitchFamily="2" charset="-122"/>
              </a:rPr>
              <a:t>5</a:t>
            </a:r>
            <a:r>
              <a:rPr lang="zh-CN" altLang="en-US" sz="2000" dirty="0">
                <a:latin typeface="华文中宋" panose="02010600040101010101" pitchFamily="2" charset="-122"/>
                <a:ea typeface="华文中宋" panose="02010600040101010101" pitchFamily="2" charset="-122"/>
              </a:rPr>
              <a:t>）幼稚园的课程需预先拟定，但临时可以变更；（</a:t>
            </a:r>
            <a:r>
              <a:rPr lang="en-US" altLang="zh-CN" sz="2000" dirty="0">
                <a:latin typeface="华文中宋" panose="02010600040101010101" pitchFamily="2" charset="-122"/>
                <a:ea typeface="华文中宋" panose="02010600040101010101" pitchFamily="2" charset="-122"/>
              </a:rPr>
              <a:t>6</a:t>
            </a:r>
            <a:r>
              <a:rPr lang="zh-CN" altLang="en-US" sz="2000" dirty="0">
                <a:latin typeface="华文中宋" panose="02010600040101010101" pitchFamily="2" charset="-122"/>
                <a:ea typeface="华文中宋" panose="02010600040101010101" pitchFamily="2" charset="-122"/>
              </a:rPr>
              <a:t>）幼稚园第一要注意的是儿童的健康；（</a:t>
            </a:r>
            <a:r>
              <a:rPr lang="en-US" altLang="zh-CN" sz="2000" dirty="0">
                <a:latin typeface="华文中宋" panose="02010600040101010101" pitchFamily="2" charset="-122"/>
                <a:ea typeface="华文中宋" panose="02010600040101010101" pitchFamily="2" charset="-122"/>
              </a:rPr>
              <a:t>7</a:t>
            </a:r>
            <a:r>
              <a:rPr lang="zh-CN" altLang="en-US" sz="2000" dirty="0">
                <a:latin typeface="华文中宋" panose="02010600040101010101" pitchFamily="2" charset="-122"/>
                <a:ea typeface="华文中宋" panose="02010600040101010101" pitchFamily="2" charset="-122"/>
              </a:rPr>
              <a:t>）幼稚园要使儿童养成良好习惯；（</a:t>
            </a:r>
            <a:r>
              <a:rPr lang="en-US" altLang="zh-CN" sz="2000" dirty="0">
                <a:latin typeface="华文中宋" panose="02010600040101010101" pitchFamily="2" charset="-122"/>
                <a:ea typeface="华文中宋" panose="02010600040101010101" pitchFamily="2" charset="-122"/>
              </a:rPr>
              <a:t>8</a:t>
            </a:r>
            <a:r>
              <a:rPr lang="zh-CN" altLang="en-US" sz="2000" dirty="0">
                <a:latin typeface="华文中宋" panose="02010600040101010101" pitchFamily="2" charset="-122"/>
                <a:ea typeface="华文中宋" panose="02010600040101010101" pitchFamily="2" charset="-122"/>
              </a:rPr>
              <a:t>）幼稚园应当特别注重音乐；（</a:t>
            </a:r>
            <a:r>
              <a:rPr lang="en-US" altLang="zh-CN" sz="2000" dirty="0">
                <a:latin typeface="华文中宋" panose="02010600040101010101" pitchFamily="2" charset="-122"/>
                <a:ea typeface="华文中宋" panose="02010600040101010101" pitchFamily="2" charset="-122"/>
              </a:rPr>
              <a:t>9</a:t>
            </a:r>
            <a:r>
              <a:rPr lang="zh-CN" altLang="en-US" sz="2000" dirty="0">
                <a:latin typeface="华文中宋" panose="02010600040101010101" pitchFamily="2" charset="-122"/>
                <a:ea typeface="华文中宋" panose="02010600040101010101" pitchFamily="2" charset="-122"/>
              </a:rPr>
              <a:t>）幼稚园应当有充分而适当的设备；（</a:t>
            </a:r>
            <a:r>
              <a:rPr lang="en-US" altLang="zh-CN" sz="2000" dirty="0">
                <a:latin typeface="华文中宋" panose="02010600040101010101" pitchFamily="2" charset="-122"/>
                <a:ea typeface="华文中宋" panose="02010600040101010101" pitchFamily="2" charset="-122"/>
              </a:rPr>
              <a:t>10</a:t>
            </a:r>
            <a:r>
              <a:rPr lang="zh-CN" altLang="en-US" sz="2000" dirty="0">
                <a:latin typeface="华文中宋" panose="02010600040101010101" pitchFamily="2" charset="-122"/>
                <a:ea typeface="华文中宋" panose="02010600040101010101" pitchFamily="2" charset="-122"/>
              </a:rPr>
              <a:t>）幼稚园应当采用游戏式的教学去教导儿童；（</a:t>
            </a:r>
            <a:r>
              <a:rPr lang="en-US" altLang="zh-CN" sz="2000" dirty="0">
                <a:latin typeface="华文中宋" panose="02010600040101010101" pitchFamily="2" charset="-122"/>
                <a:ea typeface="华文中宋" panose="02010600040101010101" pitchFamily="2" charset="-122"/>
              </a:rPr>
              <a:t>11</a:t>
            </a:r>
            <a:r>
              <a:rPr lang="zh-CN" altLang="en-US" sz="2000" dirty="0">
                <a:latin typeface="华文中宋" panose="02010600040101010101" pitchFamily="2" charset="-122"/>
                <a:ea typeface="华文中宋" panose="02010600040101010101" pitchFamily="2" charset="-122"/>
              </a:rPr>
              <a:t>）幼稚园的户外活动要多；（</a:t>
            </a:r>
            <a:r>
              <a:rPr lang="en-US" altLang="zh-CN" sz="2000" dirty="0">
                <a:latin typeface="华文中宋" panose="02010600040101010101" pitchFamily="2" charset="-122"/>
                <a:ea typeface="华文中宋" panose="02010600040101010101" pitchFamily="2" charset="-122"/>
              </a:rPr>
              <a:t>12</a:t>
            </a:r>
            <a:r>
              <a:rPr lang="zh-CN" altLang="en-US" sz="2000" dirty="0">
                <a:latin typeface="华文中宋" panose="02010600040101010101" pitchFamily="2" charset="-122"/>
                <a:ea typeface="华文中宋" panose="02010600040101010101" pitchFamily="2" charset="-122"/>
              </a:rPr>
              <a:t>）幼稚园应当采用小团体的教学法；（</a:t>
            </a:r>
            <a:r>
              <a:rPr lang="en-US" altLang="zh-CN" sz="2000" dirty="0">
                <a:latin typeface="华文中宋" panose="02010600040101010101" pitchFamily="2" charset="-122"/>
                <a:ea typeface="华文中宋" panose="02010600040101010101" pitchFamily="2" charset="-122"/>
              </a:rPr>
              <a:t>13</a:t>
            </a:r>
            <a:r>
              <a:rPr lang="zh-CN" altLang="en-US" sz="2000" dirty="0">
                <a:latin typeface="华文中宋" panose="02010600040101010101" pitchFamily="2" charset="-122"/>
                <a:ea typeface="华文中宋" panose="02010600040101010101" pitchFamily="2" charset="-122"/>
              </a:rPr>
              <a:t>）幼稚园的教师应当是儿童的朋友；（</a:t>
            </a:r>
            <a:r>
              <a:rPr lang="en-US" altLang="zh-CN" sz="2000" dirty="0">
                <a:latin typeface="华文中宋" panose="02010600040101010101" pitchFamily="2" charset="-122"/>
                <a:ea typeface="华文中宋" panose="02010600040101010101" pitchFamily="2" charset="-122"/>
              </a:rPr>
              <a:t>14</a:t>
            </a:r>
            <a:r>
              <a:rPr lang="zh-CN" altLang="en-US" sz="2000" dirty="0">
                <a:latin typeface="华文中宋" panose="02010600040101010101" pitchFamily="2" charset="-122"/>
                <a:ea typeface="华文中宋" panose="02010600040101010101" pitchFamily="2" charset="-122"/>
              </a:rPr>
              <a:t>）幼稚园的教师应当有充分的训练；（</a:t>
            </a:r>
            <a:r>
              <a:rPr lang="en-US" altLang="zh-CN" sz="2000" dirty="0">
                <a:latin typeface="华文中宋" panose="02010600040101010101" pitchFamily="2" charset="-122"/>
                <a:ea typeface="华文中宋" panose="02010600040101010101" pitchFamily="2" charset="-122"/>
              </a:rPr>
              <a:t>15</a:t>
            </a:r>
            <a:r>
              <a:rPr lang="zh-CN" altLang="en-US" sz="2000" dirty="0">
                <a:latin typeface="华文中宋" panose="02010600040101010101" pitchFamily="2" charset="-122"/>
                <a:ea typeface="华文中宋" panose="02010600040101010101" pitchFamily="2" charset="-122"/>
              </a:rPr>
              <a:t>）幼稚园应当有种种标准，可以随时考查儿童的成绩。</a:t>
            </a:r>
          </a:p>
        </p:txBody>
      </p:sp>
    </p:spTree>
    <p:extLst>
      <p:ext uri="{BB962C8B-B14F-4D97-AF65-F5344CB8AC3E}">
        <p14:creationId xmlns:p14="http://schemas.microsoft.com/office/powerpoint/2010/main" val="14690346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E3E7B-6409-DDD2-452E-50608385683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5FCFC08-FD1A-9BC9-E451-19AAFE56C956}"/>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A0A747E3-26BC-6A72-D7F5-2CF25CCCABF5}"/>
              </a:ext>
            </a:extLst>
          </p:cNvPr>
          <p:cNvSpPr txBox="1"/>
          <p:nvPr/>
        </p:nvSpPr>
        <p:spPr>
          <a:xfrm>
            <a:off x="863946" y="1270000"/>
            <a:ext cx="7978396" cy="1384995"/>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（一） 陈鹤琴的“五指活动”课程理念</a:t>
            </a:r>
          </a:p>
          <a:p>
            <a:endParaRPr lang="zh-CN" altLang="en-US" sz="2800" dirty="0"/>
          </a:p>
        </p:txBody>
      </p:sp>
      <p:sp>
        <p:nvSpPr>
          <p:cNvPr id="6" name="内容占位符 5">
            <a:extLst>
              <a:ext uri="{FF2B5EF4-FFF2-40B4-BE49-F238E27FC236}">
                <a16:creationId xmlns:a16="http://schemas.microsoft.com/office/drawing/2014/main" id="{5CABF269-5BF1-7895-DAD8-E3846B6C8B13}"/>
              </a:ext>
            </a:extLst>
          </p:cNvPr>
          <p:cNvSpPr>
            <a:spLocks noGrp="1"/>
          </p:cNvSpPr>
          <p:nvPr>
            <p:ph idx="1"/>
          </p:nvPr>
        </p:nvSpPr>
        <p:spPr>
          <a:xfrm>
            <a:off x="425513" y="2042058"/>
            <a:ext cx="10185147" cy="4815941"/>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陈鹤琴在幼稚园教育</a:t>
            </a:r>
            <a:r>
              <a:rPr lang="en-US" altLang="zh-CN" sz="2000" dirty="0">
                <a:latin typeface="华文中宋" panose="02010600040101010101" pitchFamily="2" charset="-122"/>
                <a:ea typeface="华文中宋" panose="02010600040101010101" pitchFamily="2" charset="-122"/>
              </a:rPr>
              <a:t>15</a:t>
            </a:r>
            <a:r>
              <a:rPr lang="zh-CN" altLang="en-US" sz="2000" dirty="0">
                <a:latin typeface="华文中宋" panose="02010600040101010101" pitchFamily="2" charset="-122"/>
                <a:ea typeface="华文中宋" panose="02010600040101010101" pitchFamily="2" charset="-122"/>
              </a:rPr>
              <a:t>条主张的基础上，又发表了</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幼稚园的课程</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一文，提出了适合我国国情的幼稚园课程编制应遵循的十大原则。这十大原则是：</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a:t>
            </a:r>
            <a:r>
              <a:rPr lang="en-US" altLang="zh-CN" sz="2000" dirty="0">
                <a:latin typeface="华文中宋" panose="02010600040101010101" pitchFamily="2" charset="-122"/>
                <a:ea typeface="华文中宋" panose="02010600040101010101" pitchFamily="2" charset="-122"/>
              </a:rPr>
              <a:t>1</a:t>
            </a:r>
            <a:r>
              <a:rPr lang="zh-CN" altLang="en-US" sz="2000" dirty="0">
                <a:latin typeface="华文中宋" panose="02010600040101010101" pitchFamily="2" charset="-122"/>
                <a:ea typeface="华文中宋" panose="02010600040101010101" pitchFamily="2" charset="-122"/>
              </a:rPr>
              <a:t>）课程的民族性：课程应是民族的，不是欧美的；（</a:t>
            </a:r>
            <a:r>
              <a:rPr lang="en-US" altLang="zh-CN" sz="2000" dirty="0">
                <a:latin typeface="华文中宋" panose="02010600040101010101" pitchFamily="2" charset="-122"/>
                <a:ea typeface="华文中宋" panose="02010600040101010101" pitchFamily="2" charset="-122"/>
              </a:rPr>
              <a:t>2</a:t>
            </a:r>
            <a:r>
              <a:rPr lang="zh-CN" altLang="en-US" sz="2000" dirty="0">
                <a:latin typeface="华文中宋" panose="02010600040101010101" pitchFamily="2" charset="-122"/>
                <a:ea typeface="华文中宋" panose="02010600040101010101" pitchFamily="2" charset="-122"/>
              </a:rPr>
              <a:t>）课程的科学性：课程应是科学的，不是封建迷信的；（</a:t>
            </a:r>
            <a:r>
              <a:rPr lang="en-US" altLang="zh-CN" sz="2000" dirty="0">
                <a:latin typeface="华文中宋" panose="02010600040101010101" pitchFamily="2" charset="-122"/>
                <a:ea typeface="华文中宋" panose="02010600040101010101" pitchFamily="2" charset="-122"/>
              </a:rPr>
              <a:t>3</a:t>
            </a:r>
            <a:r>
              <a:rPr lang="zh-CN" altLang="en-US" sz="2000" dirty="0">
                <a:latin typeface="华文中宋" panose="02010600040101010101" pitchFamily="2" charset="-122"/>
                <a:ea typeface="华文中宋" panose="02010600040101010101" pitchFamily="2" charset="-122"/>
              </a:rPr>
              <a:t>）课程的大众性：课程应是大众的，不是资产阶级的；（</a:t>
            </a:r>
            <a:r>
              <a:rPr lang="en-US" altLang="zh-CN" sz="2000" dirty="0">
                <a:latin typeface="华文中宋" panose="02010600040101010101" pitchFamily="2" charset="-122"/>
                <a:ea typeface="华文中宋" panose="02010600040101010101" pitchFamily="2" charset="-122"/>
              </a:rPr>
              <a:t>4</a:t>
            </a:r>
            <a:r>
              <a:rPr lang="zh-CN" altLang="en-US" sz="2000" dirty="0">
                <a:latin typeface="华文中宋" panose="02010600040101010101" pitchFamily="2" charset="-122"/>
                <a:ea typeface="华文中宋" panose="02010600040101010101" pitchFamily="2" charset="-122"/>
              </a:rPr>
              <a:t>）课程的儿童性：课程应是儿童化的，不是成人化的；（</a:t>
            </a:r>
            <a:r>
              <a:rPr lang="en-US" altLang="zh-CN" sz="2000" dirty="0">
                <a:latin typeface="华文中宋" panose="02010600040101010101" pitchFamily="2" charset="-122"/>
                <a:ea typeface="华文中宋" panose="02010600040101010101" pitchFamily="2" charset="-122"/>
              </a:rPr>
              <a:t>5</a:t>
            </a:r>
            <a:r>
              <a:rPr lang="zh-CN" altLang="en-US" sz="2000" dirty="0">
                <a:latin typeface="华文中宋" panose="02010600040101010101" pitchFamily="2" charset="-122"/>
                <a:ea typeface="华文中宋" panose="02010600040101010101" pitchFamily="2" charset="-122"/>
              </a:rPr>
              <a:t>）课程的连续发展性：课程应是连续发展的，而不是孤立的；（</a:t>
            </a:r>
            <a:r>
              <a:rPr lang="en-US" altLang="zh-CN" sz="2000" dirty="0">
                <a:latin typeface="华文中宋" panose="02010600040101010101" pitchFamily="2" charset="-122"/>
                <a:ea typeface="华文中宋" panose="02010600040101010101" pitchFamily="2" charset="-122"/>
              </a:rPr>
              <a:t>6</a:t>
            </a:r>
            <a:r>
              <a:rPr lang="zh-CN" altLang="en-US" sz="2000" dirty="0">
                <a:latin typeface="华文中宋" panose="02010600040101010101" pitchFamily="2" charset="-122"/>
                <a:ea typeface="华文中宋" panose="02010600040101010101" pitchFamily="2" charset="-122"/>
              </a:rPr>
              <a:t>）课程的现实性：课程应符合实际需要，而不能脱离现实；（</a:t>
            </a:r>
            <a:r>
              <a:rPr lang="en-US" altLang="zh-CN" sz="2000" dirty="0">
                <a:latin typeface="华文中宋" panose="02010600040101010101" pitchFamily="2" charset="-122"/>
                <a:ea typeface="华文中宋" panose="02010600040101010101" pitchFamily="2" charset="-122"/>
              </a:rPr>
              <a:t>7</a:t>
            </a:r>
            <a:r>
              <a:rPr lang="zh-CN" altLang="en-US" sz="2000" dirty="0">
                <a:latin typeface="华文中宋" panose="02010600040101010101" pitchFamily="2" charset="-122"/>
                <a:ea typeface="华文中宋" panose="02010600040101010101" pitchFamily="2" charset="-122"/>
              </a:rPr>
              <a:t>）课程的适合性：课程应适合儿童身心发展，促进儿童健康；（</a:t>
            </a:r>
            <a:r>
              <a:rPr lang="en-US" altLang="zh-CN" sz="2000" dirty="0">
                <a:latin typeface="华文中宋" panose="02010600040101010101" pitchFamily="2" charset="-122"/>
                <a:ea typeface="华文中宋" panose="02010600040101010101" pitchFamily="2" charset="-122"/>
              </a:rPr>
              <a:t>8</a:t>
            </a:r>
            <a:r>
              <a:rPr lang="zh-CN" altLang="en-US" sz="2000" dirty="0">
                <a:latin typeface="华文中宋" panose="02010600040101010101" pitchFamily="2" charset="-122"/>
                <a:ea typeface="华文中宋" panose="02010600040101010101" pitchFamily="2" charset="-122"/>
              </a:rPr>
              <a:t>）程的教育性：课程应培养儿童五爱、国民公德和团结、勇敢等优良品质；（</a:t>
            </a:r>
            <a:r>
              <a:rPr lang="en-US" altLang="zh-CN" sz="2000" dirty="0">
                <a:latin typeface="华文中宋" panose="02010600040101010101" pitchFamily="2" charset="-122"/>
                <a:ea typeface="华文中宋" panose="02010600040101010101" pitchFamily="2" charset="-122"/>
              </a:rPr>
              <a:t>9</a:t>
            </a:r>
            <a:r>
              <a:rPr lang="zh-CN" altLang="en-US" sz="2000" dirty="0">
                <a:latin typeface="华文中宋" panose="02010600040101010101" pitchFamily="2" charset="-122"/>
                <a:ea typeface="华文中宋" panose="02010600040101010101" pitchFamily="2" charset="-122"/>
              </a:rPr>
              <a:t>）课程的陶冶性：课程应陶冶儿童性情，培养儿童情感；（</a:t>
            </a:r>
            <a:r>
              <a:rPr lang="en-US" altLang="zh-CN" sz="2000" dirty="0">
                <a:latin typeface="华文中宋" panose="02010600040101010101" pitchFamily="2" charset="-122"/>
                <a:ea typeface="华文中宋" panose="02010600040101010101" pitchFamily="2" charset="-122"/>
              </a:rPr>
              <a:t>10</a:t>
            </a:r>
            <a:r>
              <a:rPr lang="zh-CN" altLang="en-US" sz="2000" dirty="0">
                <a:latin typeface="华文中宋" panose="02010600040101010101" pitchFamily="2" charset="-122"/>
                <a:ea typeface="华文中宋" panose="02010600040101010101" pitchFamily="2" charset="-122"/>
              </a:rPr>
              <a:t>）课程的言语性：课程应培养儿童的说话技能，以表达自己的情感和思想。</a:t>
            </a:r>
          </a:p>
        </p:txBody>
      </p:sp>
    </p:spTree>
    <p:extLst>
      <p:ext uri="{BB962C8B-B14F-4D97-AF65-F5344CB8AC3E}">
        <p14:creationId xmlns:p14="http://schemas.microsoft.com/office/powerpoint/2010/main" val="1563830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9FFDE2-21F3-8E73-5BBE-4111D195716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8F211B3-20C9-6C31-4A75-7DA0C7DD366F}"/>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FD9D9E61-2D80-9B38-B0E2-DF5BD84F281B}"/>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F99B926D-1E62-15D5-FB0B-6BED7F2476B2}"/>
              </a:ext>
            </a:extLst>
          </p:cNvPr>
          <p:cNvSpPr>
            <a:spLocks noGrp="1"/>
          </p:cNvSpPr>
          <p:nvPr>
            <p:ph idx="1"/>
          </p:nvPr>
        </p:nvSpPr>
        <p:spPr>
          <a:xfrm>
            <a:off x="0" y="2168810"/>
            <a:ext cx="10366218" cy="3688786"/>
          </a:xfrm>
          <a:no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课程目标</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陈鹤琴主持南京鼓楼幼稚园课程实验之初，就针对幼稚园一味抄袭外国的现实，将其缺乏具体的课程目标作为当时中国幼稚园的四大弊病之一提了出来。为此，陈鹤琴提出了幼稚园课程的目标。</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陈鹤琴认为学前教育的目标首先就是做人，强调做人教育。其“五指活动”课程的目标是让幼儿学会“做人，做中国人，做现代中国人”，并提出了“做现代中国人”的基本条件。</a:t>
            </a:r>
          </a:p>
        </p:txBody>
      </p:sp>
    </p:spTree>
    <p:extLst>
      <p:ext uri="{BB962C8B-B14F-4D97-AF65-F5344CB8AC3E}">
        <p14:creationId xmlns:p14="http://schemas.microsoft.com/office/powerpoint/2010/main" val="280473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3A86B7-D506-09B5-13F8-6588A1D9403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8F4F9EC-E5D5-B278-D954-1046498A2E3C}"/>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B6E9E4BA-026C-53AA-FB10-CE977FA1CC84}"/>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16D21A66-4289-18E3-2F73-E9954D0445C5}"/>
              </a:ext>
            </a:extLst>
          </p:cNvPr>
          <p:cNvSpPr>
            <a:spLocks noGrp="1"/>
          </p:cNvSpPr>
          <p:nvPr>
            <p:ph idx="1"/>
          </p:nvPr>
        </p:nvSpPr>
        <p:spPr>
          <a:xfrm>
            <a:off x="0" y="2177865"/>
            <a:ext cx="12192000" cy="4684667"/>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课程目标</a:t>
            </a:r>
          </a:p>
          <a:p>
            <a:pPr marL="0" indent="0">
              <a:buNone/>
            </a:pPr>
            <a:r>
              <a:rPr lang="zh-CN" altLang="en-US" sz="2000"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第一，要具备健全的身体。包括训练儿童养成各种达成强健体格的习惯，培养儿童一定程度的运动技能。他认为一个人身体的好坏，对于他的道德、学问及从事的事业有很大影响，因此，具有健全的身体十分重要。</a:t>
            </a:r>
          </a:p>
          <a:p>
            <a:pPr marL="0" indent="0">
              <a:buNone/>
            </a:pPr>
            <a:r>
              <a:rPr lang="zh-CN" altLang="en-US" dirty="0">
                <a:latin typeface="华文中宋" panose="02010600040101010101" pitchFamily="2" charset="-122"/>
                <a:ea typeface="华文中宋" panose="02010600040101010101" pitchFamily="2" charset="-122"/>
              </a:rPr>
              <a:t>      第二，要有建设的能力。他认为过去的教育和课程培养人不重视建设的能力，现在要把它培养起来，以便适应国家建设的需要。</a:t>
            </a:r>
          </a:p>
          <a:p>
            <a:pPr marL="0" indent="0">
              <a:buNone/>
            </a:pPr>
            <a:r>
              <a:rPr lang="zh-CN" altLang="en-US" dirty="0">
                <a:latin typeface="华文中宋" panose="02010600040101010101" pitchFamily="2" charset="-122"/>
                <a:ea typeface="华文中宋" panose="02010600040101010101" pitchFamily="2" charset="-122"/>
              </a:rPr>
              <a:t>      第三，要有创造的能力。他一向认为儿童本来就有很强的创造能力，只要启发诱导、加强训练，创造能力是可以培养的。</a:t>
            </a:r>
          </a:p>
          <a:p>
            <a:pPr marL="0" indent="0">
              <a:buNone/>
            </a:pPr>
            <a:r>
              <a:rPr lang="zh-CN" altLang="en-US" dirty="0">
                <a:latin typeface="华文中宋" panose="02010600040101010101" pitchFamily="2" charset="-122"/>
                <a:ea typeface="华文中宋" panose="02010600040101010101" pitchFamily="2" charset="-122"/>
              </a:rPr>
              <a:t>      第四，要有合作的态度。他认为中国人在团体活动中，常缺乏合作的态度，所以对于小朋友，从小就要训练他们能够合作团结，使他们做新中国的主人翁。</a:t>
            </a:r>
          </a:p>
          <a:p>
            <a:pPr marL="0" indent="0">
              <a:buNone/>
            </a:pPr>
            <a:r>
              <a:rPr lang="zh-CN" altLang="en-US" dirty="0">
                <a:latin typeface="华文中宋" panose="02010600040101010101" pitchFamily="2" charset="-122"/>
                <a:ea typeface="华文中宋" panose="02010600040101010101" pitchFamily="2" charset="-122"/>
              </a:rPr>
              <a:t>      第五，要有服务的精神。陈鹤琴认为儿童应该知道帮助别人，知道为大众服务，并具备服务的精神。</a:t>
            </a:r>
          </a:p>
          <a:p>
            <a:pPr marL="0" indent="0">
              <a:lnSpc>
                <a:spcPct val="150000"/>
              </a:lnSpc>
              <a:buNone/>
            </a:pPr>
            <a:r>
              <a:rPr lang="zh-CN" altLang="en-US" sz="1600" dirty="0">
                <a:latin typeface="华文中宋" panose="02010600040101010101" pitchFamily="2" charset="-122"/>
                <a:ea typeface="华文中宋" panose="02010600040101010101" pitchFamily="2" charset="-122"/>
              </a:rPr>
              <a:t>      </a:t>
            </a:r>
            <a:r>
              <a:rPr lang="zh-CN" altLang="en-US" sz="2000" dirty="0">
                <a:latin typeface="华文中宋" panose="02010600040101010101" pitchFamily="2" charset="-122"/>
                <a:ea typeface="华文中宋" panose="02010600040101010101" pitchFamily="2" charset="-122"/>
              </a:rPr>
              <a:t>这五个条件突出了“做现代中国人”所必备的良好素质及其肩负的历史责任和使命，也体现了“五指活动”课程目标以儿童的全面发展为目的。</a:t>
            </a:r>
          </a:p>
        </p:txBody>
      </p:sp>
    </p:spTree>
    <p:extLst>
      <p:ext uri="{BB962C8B-B14F-4D97-AF65-F5344CB8AC3E}">
        <p14:creationId xmlns:p14="http://schemas.microsoft.com/office/powerpoint/2010/main" val="2811430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F854C-544D-D4EC-C4BC-59767D01D67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F71E67F-2BEE-8A46-0EC6-981A2D78BAA4}"/>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CC36A01C-EF06-402C-C18C-4EF93D56838D}"/>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DB3FC67B-5E98-5920-FD5E-CEB54FD6778D}"/>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陈鹤琴的“五指活动”课程以大自然、大社会为中心来选择和组织课程内容。</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指出，小孩子能够学的与应该学的东西，本来是很多的，但是我们不能就这样无限制无系统地去教他。必定要有一种组织，在相当范围内，使其成为一个系统并使各科目之间互相连接起来、发生关系。他主张把幼稚园的课程打成一片，成为有系统的组织。但这种有系统的组织以什么为中心呢？他认为这当然要根据儿童的环境。儿童的环境包括自然环境（动植物与自然现象）和社会环境（与个人、家庭、集社等的交往），自然和社会这两种环境是儿童每天都会接触到的，应该成为幼稚园课程的中心，“大自然”“大社会”，都是活教材。“书本上的知识是间接的、死的，大自然、大社会才是我们活的书，直接的书。”</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从大自然、大社会这两个中心出发，陈鹤琴构建了他的“五指活动”课程内容。</a:t>
            </a:r>
          </a:p>
        </p:txBody>
      </p:sp>
    </p:spTree>
    <p:extLst>
      <p:ext uri="{BB962C8B-B14F-4D97-AF65-F5344CB8AC3E}">
        <p14:creationId xmlns:p14="http://schemas.microsoft.com/office/powerpoint/2010/main" val="29866621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7EC44-9857-642C-3762-09C8D4EF0D3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051EF6A-8B70-6F88-F165-66C9CA1D1AD3}"/>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4753608A-E459-59C1-675E-0D2A334BB658}"/>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8D4F300C-A7F1-8EB9-82C4-267776075969}"/>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课程内容</a:t>
            </a:r>
          </a:p>
          <a:p>
            <a:pPr marL="0" indent="0">
              <a:buNone/>
            </a:pPr>
            <a:r>
              <a:rPr lang="zh-CN" altLang="en-US" sz="2000"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 健康活动：包括饮食、睡眠、早操、游戏、户外活动、散步、健康检查、排泄与清洁习惯的指导及安全教育等。</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 社会活动：包括朝夕会、周会、纪念会、集会、每天的谈话讨论、政治常识、升降旗等。</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 科学活动：包括自然观察与研究、种植、饲养、计数、填气候图、认识环境等。</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 艺术活动：包括音乐活动（唱歌、节奏、表演、音乐欣赏等）、工作活动（沙箱、装排、图画、泥工等）。</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5</a:t>
            </a:r>
            <a:r>
              <a:rPr lang="zh-CN" altLang="en-US" dirty="0">
                <a:latin typeface="华文中宋" panose="02010600040101010101" pitchFamily="2" charset="-122"/>
                <a:ea typeface="华文中宋" panose="02010600040101010101" pitchFamily="2" charset="-122"/>
              </a:rPr>
              <a:t>） 语文活动：包括听说故事、歌谣、谜语、笑话、图画书等。</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陈鹤琴将这五个方面内容形象地称为“五指活动”，虽然五种活动是分离的，但它们就像人的五个手指一样，共同构成了具有整体功能的手掌，因此，“五指活动”的内容是互相联系的、整体的，而不是分裂的。正如陈鹤琴所言，“五指是活的，可以伸缩，互相联系”，“课程是整个的，连贯的，依据儿童的身心发展，五指活动在儿童生活中结成一个教育的网，有组织有系统，合理地编织在儿童的生活上”。</a:t>
            </a:r>
          </a:p>
        </p:txBody>
      </p:sp>
    </p:spTree>
    <p:extLst>
      <p:ext uri="{BB962C8B-B14F-4D97-AF65-F5344CB8AC3E}">
        <p14:creationId xmlns:p14="http://schemas.microsoft.com/office/powerpoint/2010/main" val="2999465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2ABE54-8578-05E3-92B7-C5B31BDCC7B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D9F8B25-0986-E607-C6A3-20CA18BD4C0C}"/>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2D700899-6419-9964-27C1-A8337FA170A2}"/>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FBA24BE7-882F-946C-05D5-67E970A79727}"/>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五指活动”课程对五种幼稚园课程内容的强调各有侧重。陈鹤琴认为，幼稚园首先要注意的是儿童的健康，注意儿童的健康是为儿童和国家的将来着想，有强身、强种、强国的意义。为了培养儿童健壮的身体，幼稚园应十分注意培养儿童良好的行为习惯。陈鹤琴认为：“人类的动作十分之八九是习惯，而这种习惯又大部分是在幼年养成的；所以幼年时代，应特别注意习惯的养成。”习惯，包括个人的和社会性的。个人习惯方面的目标包括“乐于到幼稚园来”“听见铃声就去上课”“不容易哭”“喜欢唱歌”“喜欢听音乐”等内容，社会性习惯方面的目标包括“每天第一次见到熟人能招呼”“爱爸爸、妈妈，听爸爸、妈妈的话，帮助做家事”“爱教师、听教师的话，帮助教师做事”“不和人相骂相打”“至少有一个极要好的朋友”等内容。陈鹤琴还指出，幼稚园应特别注意音乐，因为儿童是喜欢音乐的，到三四岁的时候，儿童唱歌的能力发展得特别快，对音乐的兴趣也特别浓厚。为了满足儿童的音乐兴趣和发展他们的音乐能力，应特别注意音乐的教学。音乐还可以陶冶人的性格和感情，唤起人们团结爱国和奋发进取的精神。此外，陈鹤琴认为，语言是人际沟通的工具，也是儿童学习的工具，所以也应给予重视。</a:t>
            </a:r>
          </a:p>
        </p:txBody>
      </p:sp>
    </p:spTree>
    <p:extLst>
      <p:ext uri="{BB962C8B-B14F-4D97-AF65-F5344CB8AC3E}">
        <p14:creationId xmlns:p14="http://schemas.microsoft.com/office/powerpoint/2010/main" val="12867801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06EFA7-F0D7-8668-D1DD-670C34E9071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AEADE72-9A4A-A1A7-2422-13468A33A5CE}"/>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0EB64960-DBB9-107A-387B-ECE44CCFB564}"/>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D0CADDD7-E36C-326D-9FB2-AA43DFC2D33D}"/>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课程内容</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陈鹤琴认为，儿童的生活是整个的，所以取材于儿童生活的课程内容也必定是整个的、互相连接的，不能四分五裂。幼儿园课程内容的组织要以自然和社会为中心，可以从自然环境和社会环境这两类环境中选取儿童感兴趣且适合学习的物和事作为主题，组织融合儿童的科学、社会、语文、艺术、健康活动，陈鹤琴将这种方法称为“整个教学法”。“整个教学法”是针对分科教学的弊端提出的，陈鹤琴不主张幼儿分科教学，分科教学只能够照顾一门学科的系统性，不能达到各学科之间的联系，也不能照顾儿童的生活和心理。他认为：“通常在中小学里，课程是分割的，各科各自独立，不相联系，而幼稚园里面则不然，课程是整个的，连贯的。”“我们不能把幼稚园里的课程像大学的课程那样独立，什么音乐是音乐，故事是故事的，相互间不发生影响。我们应当把幼儿园的各科功课打成一片，把儿童所应该学的整个地、有系统地去教儿童学。”他提倡的“整个教学法”，就是把儿童所应该学的东西整个地、有系统地去呈现给儿童，让儿童去学习研究。</a:t>
            </a:r>
          </a:p>
        </p:txBody>
      </p:sp>
    </p:spTree>
    <p:extLst>
      <p:ext uri="{BB962C8B-B14F-4D97-AF65-F5344CB8AC3E}">
        <p14:creationId xmlns:p14="http://schemas.microsoft.com/office/powerpoint/2010/main" val="24564824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456E5-AE3A-0705-B04C-DA3CC2BDA1D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978640E-BBAB-101F-95C8-9F324E5DF7E5}"/>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950A8825-8F1C-E471-F30D-9FF6355ADA2B}"/>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B3E48133-7A96-5597-B679-FA35CEF94C2C}"/>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dirty="0">
                <a:latin typeface="华文中宋" panose="02010600040101010101" pitchFamily="2" charset="-122"/>
                <a:ea typeface="华文中宋" panose="02010600040101010101" pitchFamily="2" charset="-122"/>
              </a:rPr>
              <a:t>      为此，陈鹤琴采用“中心制”课程（也称单元课程）的设计方法，“自然、社会”是幼儿园课程内容的基本来源，也是单元课程的组织中心。在陈鹤琴看来，“四季变换的动植物，阴晴雨雷的自然现象”，以及各种节气、纪念日都是单元课程的好材料。单元课程“按时令季节从儿童生活其中的自然和社会中选择诸如纪念日、节日、生日等中心主题去组织课程，规定几天或一周为一个活动单元；并强调围绕这一课程中心主题把常识、故事、音乐、游戏、图画、读法等各项活动组成有机整体，进行综合教育”。</a:t>
            </a: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42413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23B5368-79DC-B62C-00E9-805611AF98DF}"/>
              </a:ext>
            </a:extLst>
          </p:cNvPr>
          <p:cNvSpPr>
            <a:spLocks noGrp="1"/>
          </p:cNvSpPr>
          <p:nvPr>
            <p:ph idx="1"/>
          </p:nvPr>
        </p:nvSpPr>
        <p:spPr>
          <a:xfrm>
            <a:off x="570681" y="2263422"/>
            <a:ext cx="8596668" cy="1165578"/>
          </a:xfrm>
        </p:spPr>
        <p:txBody>
          <a:bodyPr>
            <a:noAutofit/>
          </a:bodyPr>
          <a:lstStyle/>
          <a:p>
            <a:pPr marL="0" indent="0">
              <a:buNone/>
            </a:pPr>
            <a:r>
              <a:rPr lang="zh-CN" altLang="en-US" sz="2000" dirty="0">
                <a:latin typeface="华文中宋" panose="02010600040101010101" pitchFamily="2" charset="-122"/>
                <a:ea typeface="华文中宋" panose="02010600040101010101" pitchFamily="2" charset="-122"/>
              </a:rPr>
              <a:t>      学前教育因其非义务性和相对独立于社会竞争，使幼儿园课程较中小学更具有灵活性和多样性。从国内和国外学前教育领域来看，曾经出现了较有影响的和颇具特色的幼儿园课程模式与早期教育方案，并在国内外的早期教育课程实践中得到了不同程度的推广和实施。众多幼儿园课程模式和早期教育方案的出现，使学前教育理论与实践的发展呈现出一派欣欣向荣的景象，也成为幼儿园课程论的重要研究领域之一。</a:t>
            </a:r>
          </a:p>
        </p:txBody>
      </p:sp>
    </p:spTree>
    <p:extLst>
      <p:ext uri="{BB962C8B-B14F-4D97-AF65-F5344CB8AC3E}">
        <p14:creationId xmlns:p14="http://schemas.microsoft.com/office/powerpoint/2010/main" val="1136454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E66F29-04B9-293B-A1BF-3CA7BA27334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A900298-E852-D2C3-5E3C-827C1068120F}"/>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7CCCBFDF-D696-452B-8BDB-70396813F2D1}"/>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7ED7A3FC-A4FC-5E7F-DB89-125B750745DB}"/>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课程实施</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陈鹤琴的“五指活动”课程实施强调“做中教、做中学，做中求进步”，并以游戏法、小组教学法为课程实施的方法。</a:t>
            </a:r>
          </a:p>
          <a:p>
            <a:pPr marL="0" indent="0">
              <a:lnSpc>
                <a:spcPct val="150000"/>
              </a:lnSpc>
              <a:buNone/>
            </a:pPr>
            <a:r>
              <a:rPr lang="zh-CN" altLang="en-US" dirty="0">
                <a:latin typeface="华文中宋" panose="02010600040101010101" pitchFamily="2" charset="-122"/>
                <a:ea typeface="华文中宋" panose="02010600040101010101" pitchFamily="2" charset="-122"/>
              </a:rPr>
              <a:t>      课程实施中，陈鹤琴把儿童看成是教育的主体，为此，他特别强调儿童的“做”，指出“做”是学习探索世界的方式，可通过“做”养成坚毅的品质、形成动手的兴趣，提出了“做中学，做中教，做中求进步”的课程实施方法。陈鹤琴认为，“做”这个原则，是教学的基本原则，一切的学习，不论是肌肉的、感觉的，还是神经的，都要靠做，所以“凡是儿童自己能够做的，就应该让儿童自己做”；“你要儿童怎样做，就应当教儿童怎样学”。陈鹤琴的“五指活动”课程实施强调“做”，除了为确立儿童在教学活动中的主体地位外，还为的是强调儿童的直接经验。</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976721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DBDB5-DEA7-1E6A-8332-E4CEA10B589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DFB90C4-B855-17B5-E36E-E6A12E721AA8}"/>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34493159-8634-95C7-A206-3703D14A1DC9}"/>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E1617783-9D4A-9615-5BAD-E105319409F1}"/>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课程实施</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陈鹤琴深受五四运动以来科学与民主精神的陶冶，他认为儿童不是成人的缩影，而是有其独特的生理、心理特点，主张教师应尊重儿童，做儿童的朋友，同游同乐，去玩去教。陈鹤琴认为，喜好游戏是儿童心理的突出特点，也是儿童的本性。所以他说：“儿童既然有这种强烈的本性，我们就可以利用这个动机去教导他。”他认为，幼儿是以游戏的方法来生活的，幼儿还不能把学习和游戏严格分开，对幼儿来说，游戏就是工作，工作就是游戏。在游戏中，儿童能充分锻炼身体，展开丰富的想象，缓解紧张的情绪，体验活动的愉悦。所以游戏方法是符合幼儿年龄特点的最有效的课程实施方法，在游戏中，儿童学得快，学得好，印象深刻，会有事半功倍的效果。“游戏的直接用处虽只是寻求快乐，然而间接的用处则甚大，因为它可以发展儿童的身心，敏捷儿童的感觉，于儿童的生活有莫大之助益</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所以，陈鹤琴在南京鼓楼幼稚园实验，提出“教学游戏化”的教育策略，认为幼稚园的课程都应该游戏化，教育者不要随意终止儿童的游戏，要给儿童提供游戏的机会，指导儿童的游戏。</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4634390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CCCC2-4A1B-8D8F-420B-49162122375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23AF549-D98F-E9AA-1638-A31666BC09A3}"/>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97D134A8-C4C4-0720-0A8B-98E7048C5FF1}"/>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F02F616C-BFBB-3572-E434-958EA8D5F2FA}"/>
              </a:ext>
            </a:extLst>
          </p:cNvPr>
          <p:cNvSpPr>
            <a:spLocks noGrp="1"/>
          </p:cNvSpPr>
          <p:nvPr>
            <p:ph idx="1"/>
          </p:nvPr>
        </p:nvSpPr>
        <p:spPr>
          <a:xfrm>
            <a:off x="0" y="2051117"/>
            <a:ext cx="12192000" cy="4874783"/>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课程实施</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另外，针对当时幼儿园单一的集体教学，陈鹤琴提出了采用小团体教学（即分组教学）的方法。他认为由于儿童的年龄不齐、智力不同、兴趣不一，应当特别对待，分组施教，这种分组学习、共同探究的小团体教学可以使儿童互相学习、互相帮助、互相激励，使处于不同发展水平的儿童都能有所长进，更好地做到因材施教。</a:t>
            </a:r>
          </a:p>
          <a:p>
            <a:pPr marL="0" indent="0">
              <a:lnSpc>
                <a:spcPct val="150000"/>
              </a:lnSpc>
              <a:buNone/>
            </a:pPr>
            <a:r>
              <a:rPr lang="zh-CN" altLang="en-US" dirty="0">
                <a:latin typeface="华文中宋" panose="02010600040101010101" pitchFamily="2" charset="-122"/>
                <a:ea typeface="华文中宋" panose="02010600040101010101" pitchFamily="2" charset="-122"/>
              </a:rPr>
              <a:t>      另外，陈鹤琴还具体指出了“五指活动”教学过程的四个步骤：实验观察</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阅读参考</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发表创作</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批评研讨，课程实施中教师的责任是引发、供给、指导、欣赏。同时也指出了“五指活动”课程实施过程中应注意的问题：幼儿园课程实施计划性与弹性化的统一。陈鹤琴指出教师应拟定要做的活动，计划活动内容分几个步骤教学，但教师不要强求预先的计划，而是要顺应儿童的兴趣，根据课程实施过程中的具体情况灵活地对计划加以调整和变化。每学期应该有一个总设计以确定本学期应该注意的目标，每星期又有一个预定的课程表拟定这一星期里教导的中心。但是此项课程预定表并不是固定不变的，对于“儿童或社会上发生的临时的事情”，教师就可以采用为课程内容，可以把一切预先所定的暂时搁置，重新再来做一番筹备的工作。</a:t>
            </a: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4112024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81977-EDCC-6766-3AB7-B586DB87680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EA9AD46-DD3B-4741-BAB5-ED434BC71FD2}"/>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5378E41E-9E25-6D67-71CC-2D58961AEC9E}"/>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7160F0CA-0D59-685C-E469-FEB57F25F13E}"/>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课程评价</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幼稚园课程的评价问题一直是近代学前课程改革的突出问题。陈鹤琴在主持南京鼓楼幼稚园课程实验的最初阶段就指出了当时中国幼稚园缺乏具体的课程评价目标和标准。陈鹤琴指出“一个学校办得好不好自然要看它是否达到了既定的具体目标”，因此，“幼稚园应当有种种标准可以随时考查儿童的成绩”。“幼稚生应当在幼稚园里养成什么样的德行、什么样的习惯、什么样的技能？得到什么样的知识？”这些都应当有所规定。其中，他更加强调对幼儿习惯技能情况的评价。</a:t>
            </a:r>
          </a:p>
        </p:txBody>
      </p:sp>
    </p:spTree>
    <p:extLst>
      <p:ext uri="{BB962C8B-B14F-4D97-AF65-F5344CB8AC3E}">
        <p14:creationId xmlns:p14="http://schemas.microsoft.com/office/powerpoint/2010/main" val="9337713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74F045-B618-0A44-3528-1F48E04A120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B50B503-356D-4DF5-7533-5BC999420073}"/>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4B983175-D5A8-438A-0432-E08EF79A323D}"/>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C63DC0E8-6061-0403-B24B-36DEA1F8731D}"/>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课程评价</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dirty="0">
                <a:latin typeface="华文中宋" panose="02010600040101010101" pitchFamily="2" charset="-122"/>
                <a:ea typeface="华文中宋" panose="02010600040101010101" pitchFamily="2" charset="-122"/>
              </a:rPr>
              <a:t>      1925</a:t>
            </a:r>
            <a:r>
              <a:rPr lang="zh-CN" altLang="en-US" dirty="0">
                <a:latin typeface="华文中宋" panose="02010600040101010101" pitchFamily="2" charset="-122"/>
                <a:ea typeface="华文中宋" panose="02010600040101010101" pitchFamily="2" charset="-122"/>
              </a:rPr>
              <a:t>年，陈鹤琴与张宗麟根据南京鼓楼幼稚园的实际教学情况编制了</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幼稚生应有的习惯和技能表</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将儿童的应有习惯和技能作为学前课程评价标准，并且要求幼稚园要结合儿童心理和认识上的特点，运用形象、生动、直观的方法定期对儿童进行检查与监督。为此，他为南京鼓楼幼稚园制定了习惯图表。具体用法为：表面三个空格是粘“习惯图”的，教师要儿童养成什么习惯，就画什么图，在“习惯图”下面注明“习惯名称”及从某月某日到某月某日。在“姓名”项下注明儿童的姓名，若某个习惯已养成，教师就在某个习惯项下的小空格内打一个“√”号，对于未养成的习惯打一个“</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号。一个学期后，教师应把已经养成和未养成的习惯分别总结一下，以便报告家庭，并要求家长联络配合，共同承担起教育儿童的神圣使命。</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7451847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6847CD-F58D-8356-82BA-5916C188BB3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B51E84B-8AE8-F607-87DC-1CC062B12566}"/>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4E0B2B11-85F2-848B-94DC-826E22142D6F}"/>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（二） 陈鹤琴“五指活动”课程的基本要素</a:t>
            </a:r>
          </a:p>
        </p:txBody>
      </p:sp>
      <p:sp>
        <p:nvSpPr>
          <p:cNvPr id="6" name="内容占位符 5">
            <a:extLst>
              <a:ext uri="{FF2B5EF4-FFF2-40B4-BE49-F238E27FC236}">
                <a16:creationId xmlns:a16="http://schemas.microsoft.com/office/drawing/2014/main" id="{7B43250B-6BE8-A293-4599-B558ECC6C9C7}"/>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课程评价</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    “五指活动”课程评价还指向课程本身，即课程是否满足了儿童的需要，是否符合儿童的兴趣，是否使儿童获得有益的经验，是否达到既定的目标等。陈鹤琴指出，儿童由于认知水平的局限，不能完整地、直接地、全面地表达出对课程的感受，因此课程评价者必须从儿童外在的行为表现来评价课程的实施效果。      </a:t>
            </a: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37551726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1E9802-D4F4-C1FE-B726-E002B5A3FB8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BF89654-3097-543B-5300-70AD042B5C52}"/>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8813ED20-F34D-8304-BC2F-CF74FC888034}"/>
              </a:ext>
            </a:extLst>
          </p:cNvPr>
          <p:cNvSpPr txBox="1"/>
          <p:nvPr/>
        </p:nvSpPr>
        <p:spPr>
          <a:xfrm>
            <a:off x="863946" y="1270000"/>
            <a:ext cx="7978396" cy="954107"/>
          </a:xfrm>
          <a:prstGeom prst="rect">
            <a:avLst/>
          </a:prstGeom>
          <a:noFill/>
        </p:spPr>
        <p:txBody>
          <a:bodyPr wrap="square" rtlCol="0">
            <a:spAutoFit/>
          </a:bodyPr>
          <a:lstStyle/>
          <a:p>
            <a:r>
              <a:rPr lang="zh-CN" altLang="en-US" sz="2800" dirty="0"/>
              <a:t>二、 陈鹤琴的“五指活动”课程</a:t>
            </a:r>
            <a:endParaRPr lang="en-US" altLang="zh-CN" sz="2800" dirty="0"/>
          </a:p>
          <a:p>
            <a:r>
              <a:rPr lang="zh-CN" altLang="en-US" sz="2800" dirty="0"/>
              <a:t>（三） 对陈鹤琴“五指活动”课程的评析</a:t>
            </a:r>
          </a:p>
        </p:txBody>
      </p:sp>
      <p:sp>
        <p:nvSpPr>
          <p:cNvPr id="6" name="内容占位符 5">
            <a:extLst>
              <a:ext uri="{FF2B5EF4-FFF2-40B4-BE49-F238E27FC236}">
                <a16:creationId xmlns:a16="http://schemas.microsoft.com/office/drawing/2014/main" id="{21E47BB7-AD04-18C6-2CF6-361DD5C5056E}"/>
              </a:ext>
            </a:extLst>
          </p:cNvPr>
          <p:cNvSpPr>
            <a:spLocks noGrp="1"/>
          </p:cNvSpPr>
          <p:nvPr>
            <p:ph idx="1"/>
          </p:nvPr>
        </p:nvSpPr>
        <p:spPr>
          <a:xfrm>
            <a:off x="0" y="2177866"/>
            <a:ext cx="12192000" cy="4680134"/>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陈鹤琴受美国以杜威为代表的实用主义教育理论的影响，结合国内的幼稚园教育进行了本土化的课程改革实验，提出了“活教育”的思想，并创编了“五指活动”的幼稚园课程模式，构建出一整套比较适合中国儿童身心发展及国情的幼儿园课程理论与实践，为中国幼儿教育做出了划时代的贡献。“五指活动”课程既有扎实的理论基础，又有丰富的实践经验，对当时的幼稚园课程理论与实践产生了深远的影响，主导了我国</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世纪</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年代到</a:t>
            </a:r>
            <a:r>
              <a:rPr lang="en-US" altLang="zh-CN" dirty="0">
                <a:latin typeface="华文中宋" panose="02010600040101010101" pitchFamily="2" charset="-122"/>
                <a:ea typeface="华文中宋" panose="02010600040101010101" pitchFamily="2" charset="-122"/>
              </a:rPr>
              <a:t>40</a:t>
            </a:r>
            <a:r>
              <a:rPr lang="zh-CN" altLang="en-US" dirty="0">
                <a:latin typeface="华文中宋" panose="02010600040101010101" pitchFamily="2" charset="-122"/>
                <a:ea typeface="华文中宋" panose="02010600040101010101" pitchFamily="2" charset="-122"/>
              </a:rPr>
              <a:t>年代的幼儿教育，使当时的幼稚园课程逐步趋向中国化和科学化。因为传统幼儿教育的课程，教育内容仅仅只是一些单调的、零星的知识、技能，而陈鹤琴提出的“五指活动”课程则是一个系统的、整体的课程体系，课程内容以生活为基点，以活动为中心，突出整合性；课程组织实施方法改变了成人化的倾向，突出儿童的主体地位和直接经验，重视游戏的作用，符合幼儿的身心特点和发展规律，并做到计划性与灵活性的统一；注重对幼儿习惯技能的评价等。这些在当今的幼儿园课程实践中都值得借鉴和运用。</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en-US" altLang="zh-CN"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“五指活动”的幼稚园课程模式不仅对</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世纪二三十年代的幼稚园课程改革做出了重要的贡献，而且对</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世纪</a:t>
            </a:r>
            <a:r>
              <a:rPr lang="en-US" altLang="zh-CN" dirty="0">
                <a:latin typeface="华文中宋" panose="02010600040101010101" pitchFamily="2" charset="-122"/>
                <a:ea typeface="华文中宋" panose="02010600040101010101" pitchFamily="2" charset="-122"/>
              </a:rPr>
              <a:t>80</a:t>
            </a:r>
            <a:r>
              <a:rPr lang="zh-CN" altLang="en-US" dirty="0">
                <a:latin typeface="华文中宋" panose="02010600040101010101" pitchFamily="2" charset="-122"/>
                <a:ea typeface="华文中宋" panose="02010600040101010101" pitchFamily="2" charset="-122"/>
              </a:rPr>
              <a:t>年代以后的幼儿教育和幼儿园课程改革有很强的指导意义，至今对幼儿园课程仍产生着重要的影响。</a:t>
            </a:r>
          </a:p>
        </p:txBody>
      </p:sp>
    </p:spTree>
    <p:extLst>
      <p:ext uri="{BB962C8B-B14F-4D97-AF65-F5344CB8AC3E}">
        <p14:creationId xmlns:p14="http://schemas.microsoft.com/office/powerpoint/2010/main" val="21650317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E17D4-4455-0432-03E5-F6A461C2CE8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4823C74-F346-834C-0A80-9BA80F1B7B23}"/>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C82D9FC4-D8E4-1033-2E69-794AFA7F761C}"/>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张雪门的“行为课程”</a:t>
            </a:r>
          </a:p>
        </p:txBody>
      </p:sp>
      <p:sp>
        <p:nvSpPr>
          <p:cNvPr id="6" name="内容占位符 5">
            <a:extLst>
              <a:ext uri="{FF2B5EF4-FFF2-40B4-BE49-F238E27FC236}">
                <a16:creationId xmlns:a16="http://schemas.microsoft.com/office/drawing/2014/main" id="{16C76A80-C208-D60D-DAC4-E0E90A9BECB1}"/>
              </a:ext>
            </a:extLst>
          </p:cNvPr>
          <p:cNvSpPr>
            <a:spLocks noGrp="1"/>
          </p:cNvSpPr>
          <p:nvPr>
            <p:ph idx="1"/>
          </p:nvPr>
        </p:nvSpPr>
        <p:spPr>
          <a:xfrm>
            <a:off x="244444" y="1711743"/>
            <a:ext cx="8265813" cy="5064780"/>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张雪门（</a:t>
            </a:r>
            <a:r>
              <a:rPr lang="en-US" altLang="zh-CN" sz="2000" dirty="0">
                <a:latin typeface="华文中宋" panose="02010600040101010101" pitchFamily="2" charset="-122"/>
                <a:ea typeface="华文中宋" panose="02010600040101010101" pitchFamily="2" charset="-122"/>
              </a:rPr>
              <a:t>1891—1973</a:t>
            </a:r>
            <a:r>
              <a:rPr lang="zh-CN" altLang="en-US" sz="2000" dirty="0">
                <a:latin typeface="华文中宋" panose="02010600040101010101" pitchFamily="2" charset="-122"/>
                <a:ea typeface="华文中宋" panose="02010600040101010101" pitchFamily="2" charset="-122"/>
              </a:rPr>
              <a:t>）是我国现代著名的幼儿教育家。</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世纪二三十年代，他主要在北京、天津等地区从事幼儿教育活动，影响遍及我国北方各省。在当时的幼儿教育界，他和陈鹤琴一起被称为“南陈北张”。</a:t>
            </a:r>
            <a:r>
              <a:rPr lang="en-US" altLang="zh-CN" sz="2000" dirty="0">
                <a:latin typeface="华文中宋" panose="02010600040101010101" pitchFamily="2" charset="-122"/>
                <a:ea typeface="华文中宋" panose="02010600040101010101" pitchFamily="2" charset="-122"/>
              </a:rPr>
              <a:t>1918</a:t>
            </a:r>
            <a:r>
              <a:rPr lang="zh-CN" altLang="en-US" sz="2000" dirty="0">
                <a:latin typeface="华文中宋" panose="02010600040101010101" pitchFamily="2" charset="-122"/>
                <a:ea typeface="华文中宋" panose="02010600040101010101" pitchFamily="2" charset="-122"/>
              </a:rPr>
              <a:t>年，他在浙江创办了星萌幼稚园。</a:t>
            </a:r>
            <a:r>
              <a:rPr lang="en-US" altLang="zh-CN" sz="2000" dirty="0">
                <a:latin typeface="华文中宋" panose="02010600040101010101" pitchFamily="2" charset="-122"/>
                <a:ea typeface="华文中宋" panose="02010600040101010101" pitchFamily="2" charset="-122"/>
              </a:rPr>
              <a:t>1930</a:t>
            </a:r>
            <a:r>
              <a:rPr lang="zh-CN" altLang="en-US" sz="2000" dirty="0">
                <a:latin typeface="华文中宋" panose="02010600040101010101" pitchFamily="2" charset="-122"/>
                <a:ea typeface="华文中宋" panose="02010600040101010101" pitchFamily="2" charset="-122"/>
              </a:rPr>
              <a:t>年，他在北平主办香山慈幼院的幼稚师范学校和幼稚园。抗战胜利后，他受聘到台湾，主持台北育幼院工作。他翻译了</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福禄贝尔母亲游戏辑要</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和</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蒙台梭利及其教育</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等著作，撰写了</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幼稚教育概论</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幼稚教育新论</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增订幼稚园行为课程</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中国幼稚园课程研究</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等专著。张雪门在中国近现代学前教育史上具有重要的地位和影响，尤其是在幼儿园课程方面有自己独特的见解，建构了以“行为课程”为主题的课程模式，为探索改革和发展我国幼儿教育的道路留下了宝贵的精神财富与学术著作。</a:t>
            </a:r>
          </a:p>
        </p:txBody>
      </p:sp>
      <p:pic>
        <p:nvPicPr>
          <p:cNvPr id="10244" name="Picture 4" descr="宁波晚报•数字报刊平台">
            <a:extLst>
              <a:ext uri="{FF2B5EF4-FFF2-40B4-BE49-F238E27FC236}">
                <a16:creationId xmlns:a16="http://schemas.microsoft.com/office/drawing/2014/main" id="{D4547264-DBFA-8AE9-138B-E6F19570AA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8898" y="2871458"/>
            <a:ext cx="3159375" cy="2424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4158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26A6A-B7AE-E4EA-0448-12BCE16F947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695FD75-967E-E4B3-73BC-57DFDC88D69F}"/>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CF16AEB1-A756-CDEA-D482-A4DD81EC9C8D}"/>
              </a:ext>
            </a:extLst>
          </p:cNvPr>
          <p:cNvSpPr txBox="1"/>
          <p:nvPr/>
        </p:nvSpPr>
        <p:spPr>
          <a:xfrm>
            <a:off x="863946" y="1279053"/>
            <a:ext cx="7978396" cy="1384995"/>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（一） 张雪门的“行为课程”理念</a:t>
            </a:r>
          </a:p>
          <a:p>
            <a:endParaRPr lang="zh-CN" altLang="en-US" sz="2800" dirty="0"/>
          </a:p>
        </p:txBody>
      </p:sp>
      <p:sp>
        <p:nvSpPr>
          <p:cNvPr id="6" name="内容占位符 5">
            <a:extLst>
              <a:ext uri="{FF2B5EF4-FFF2-40B4-BE49-F238E27FC236}">
                <a16:creationId xmlns:a16="http://schemas.microsoft.com/office/drawing/2014/main" id="{A893BEC4-E7A7-7564-6549-C466A7FF655A}"/>
              </a:ext>
            </a:extLst>
          </p:cNvPr>
          <p:cNvSpPr>
            <a:spLocks noGrp="1"/>
          </p:cNvSpPr>
          <p:nvPr>
            <p:ph idx="1"/>
          </p:nvPr>
        </p:nvSpPr>
        <p:spPr>
          <a:xfrm>
            <a:off x="18110" y="3137026"/>
            <a:ext cx="12192000" cy="3730027"/>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张雪门研究我国的幼儿教育，是从幼稚园的课程入手的。</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a:t>
            </a:r>
            <a:r>
              <a:rPr lang="en-US" altLang="zh-CN" sz="2000" dirty="0">
                <a:latin typeface="华文中宋" panose="02010600040101010101" pitchFamily="2" charset="-122"/>
                <a:ea typeface="华文中宋" panose="02010600040101010101" pitchFamily="2" charset="-122"/>
              </a:rPr>
              <a:t>50</a:t>
            </a:r>
            <a:r>
              <a:rPr lang="zh-CN" altLang="en-US" sz="2000" dirty="0">
                <a:latin typeface="华文中宋" panose="02010600040101010101" pitchFamily="2" charset="-122"/>
                <a:ea typeface="华文中宋" panose="02010600040101010101" pitchFamily="2" charset="-122"/>
              </a:rPr>
              <a:t>年代后，张雪门以“行为课程”来概括自己幼稚园课程的基本理论。实用主义教育思想是张雪门行为课程一个很重要的思想来源，具体而言，张雪门将杜威的“教育即生长、教育即经验的改造、教育即生活”作为“行为课程”的指导思想。此外，张雪门的“行为课程”理念还直接受到陶行知“生活教育”思想的影响。他对“行为课程”的定义就是：“生活就是教育，五六岁的孩子们在幼稚园生活的实践就是行为课程。这份课程，完全根据生活，它从生活而来，从生活而开展，也从生活而结束，不像一般的完全限于教材的活动。”</a:t>
            </a:r>
            <a:endParaRPr lang="en-US" altLang="zh-CN"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7354882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9EF343-FE97-AE4C-127F-69479177E19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CA48654-07AB-3954-ECD2-5C8DF9E3C40E}"/>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808D51A7-469B-93E0-D7FE-D3641E76208E}"/>
              </a:ext>
            </a:extLst>
          </p:cNvPr>
          <p:cNvSpPr txBox="1"/>
          <p:nvPr/>
        </p:nvSpPr>
        <p:spPr>
          <a:xfrm>
            <a:off x="863946" y="1279053"/>
            <a:ext cx="7978396" cy="1384995"/>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（一） 张雪门的“行为课程”理念</a:t>
            </a:r>
          </a:p>
          <a:p>
            <a:endParaRPr lang="zh-CN" altLang="en-US" sz="2800" dirty="0"/>
          </a:p>
        </p:txBody>
      </p:sp>
      <p:sp>
        <p:nvSpPr>
          <p:cNvPr id="6" name="内容占位符 5">
            <a:extLst>
              <a:ext uri="{FF2B5EF4-FFF2-40B4-BE49-F238E27FC236}">
                <a16:creationId xmlns:a16="http://schemas.microsoft.com/office/drawing/2014/main" id="{25E6D3F3-10F9-AB1A-B994-622D11C9DA3F}"/>
              </a:ext>
            </a:extLst>
          </p:cNvPr>
          <p:cNvSpPr>
            <a:spLocks noGrp="1"/>
          </p:cNvSpPr>
          <p:nvPr>
            <p:ph idx="1"/>
          </p:nvPr>
        </p:nvSpPr>
        <p:spPr>
          <a:xfrm>
            <a:off x="0" y="2815629"/>
            <a:ext cx="12192000" cy="4042371"/>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所谓“行为”，即是“行动”“活动”“做”的意思，旨在强调幼儿必须通过行为来学习，在“做中学”。他认为行为课程首先注意的是儿童的实际行为，“举凡扫地、抹桌、养鸡、养蚕、种植花草蔬果等，只要幼儿能自己做的，都应该给幼儿机会去做。唯有从行动中所得的认识，才是真实的知识；从行动中所发生的困难，才是真实的问题；从行动中所获得的胜利，才是真实的制驭环境的能力”。游戏、故事、唱歌等教材，虽然也可以表演，然而代表不了实际行为。幼儿只有通过这种实际行为，才能与环境接触，从而产生直接经验，这种经验也可以说是人生的基本经验。张雪门认为，所谓行为并不是简单的外部动作或运动，而是要做到劳力和劳心的结合。他要求在充分让儿童活动的同时，也要注意在儿童活动中尽量融入智能和感情的因素。</a:t>
            </a:r>
          </a:p>
        </p:txBody>
      </p:sp>
    </p:spTree>
    <p:extLst>
      <p:ext uri="{BB962C8B-B14F-4D97-AF65-F5344CB8AC3E}">
        <p14:creationId xmlns:p14="http://schemas.microsoft.com/office/powerpoint/2010/main" val="2822300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51F5EBF-37CC-FE54-49F3-04A9F8FC741E}"/>
              </a:ext>
            </a:extLst>
          </p:cNvPr>
          <p:cNvSpPr>
            <a:spLocks noGrp="1"/>
          </p:cNvSpPr>
          <p:nvPr>
            <p:ph idx="1"/>
          </p:nvPr>
        </p:nvSpPr>
        <p:spPr>
          <a:xfrm>
            <a:off x="3072768" y="1791795"/>
            <a:ext cx="7822540" cy="2671717"/>
          </a:xfrm>
        </p:spPr>
        <p:txBody>
          <a:bodyPr>
            <a:noAutofit/>
          </a:bodyPr>
          <a:lstStyle/>
          <a:p>
            <a:pPr>
              <a:lnSpc>
                <a:spcPct val="250000"/>
              </a:lnSpc>
            </a:pPr>
            <a:r>
              <a:rPr lang="zh-CN" altLang="en-US" sz="2800" dirty="0"/>
              <a:t>第一节 课程模式概述</a:t>
            </a:r>
            <a:endParaRPr lang="en-US" altLang="zh-CN" sz="2800" dirty="0"/>
          </a:p>
          <a:p>
            <a:pPr>
              <a:lnSpc>
                <a:spcPct val="250000"/>
              </a:lnSpc>
            </a:pPr>
            <a:r>
              <a:rPr lang="zh-CN" altLang="en-US" sz="2800" dirty="0"/>
              <a:t>第二节 我国幼儿园的课程模式</a:t>
            </a:r>
            <a:endParaRPr lang="en-US" altLang="zh-CN" sz="2800" dirty="0"/>
          </a:p>
          <a:p>
            <a:pPr>
              <a:lnSpc>
                <a:spcPct val="250000"/>
              </a:lnSpc>
            </a:pPr>
            <a:r>
              <a:rPr lang="zh-CN" altLang="en-US" sz="2800" dirty="0"/>
              <a:t>第三节 国外幼儿园的课程模式与早期教育方案</a:t>
            </a:r>
            <a:endParaRPr lang="en-US" altLang="zh-CN" sz="2800" dirty="0"/>
          </a:p>
        </p:txBody>
      </p:sp>
      <p:sp>
        <p:nvSpPr>
          <p:cNvPr id="9" name="文本框 8">
            <a:extLst>
              <a:ext uri="{FF2B5EF4-FFF2-40B4-BE49-F238E27FC236}">
                <a16:creationId xmlns:a16="http://schemas.microsoft.com/office/drawing/2014/main" id="{7AEB27BE-B6C9-C64E-5676-1181A2F4EA38}"/>
              </a:ext>
            </a:extLst>
          </p:cNvPr>
          <p:cNvSpPr txBox="1"/>
          <p:nvPr/>
        </p:nvSpPr>
        <p:spPr>
          <a:xfrm>
            <a:off x="656632" y="1937288"/>
            <a:ext cx="2031325" cy="3874576"/>
          </a:xfrm>
          <a:prstGeom prst="rect">
            <a:avLst/>
          </a:prstGeom>
          <a:noFill/>
        </p:spPr>
        <p:txBody>
          <a:bodyPr vert="eaVert" wrap="square" rtlCol="0">
            <a:spAutoFit/>
          </a:bodyPr>
          <a:lstStyle/>
          <a:p>
            <a:r>
              <a:rPr lang="zh-CN" altLang="en-US" sz="4000" dirty="0">
                <a:solidFill>
                  <a:schemeClr val="accent1"/>
                </a:solidFill>
                <a:latin typeface="+mj-ea"/>
                <a:ea typeface="+mj-ea"/>
              </a:rPr>
              <a:t>与早期教育方案</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幼儿园课程模式</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第九章</a:t>
            </a:r>
          </a:p>
        </p:txBody>
      </p:sp>
    </p:spTree>
    <p:extLst>
      <p:ext uri="{BB962C8B-B14F-4D97-AF65-F5344CB8AC3E}">
        <p14:creationId xmlns:p14="http://schemas.microsoft.com/office/powerpoint/2010/main" val="2356900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3A90DA-37C5-BC1E-8D02-2E30C68321E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D51EB4D-CB51-B83D-8FB6-7D68F7C00011}"/>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C09F791A-5DF4-C03A-8CF3-0001B3BD56D5}"/>
              </a:ext>
            </a:extLst>
          </p:cNvPr>
          <p:cNvSpPr txBox="1"/>
          <p:nvPr/>
        </p:nvSpPr>
        <p:spPr>
          <a:xfrm>
            <a:off x="863946" y="1279053"/>
            <a:ext cx="7978396" cy="1384995"/>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（一） 张雪门的“行为课程”理念</a:t>
            </a:r>
          </a:p>
          <a:p>
            <a:endParaRPr lang="zh-CN" altLang="en-US" sz="2800" dirty="0"/>
          </a:p>
        </p:txBody>
      </p:sp>
      <p:sp>
        <p:nvSpPr>
          <p:cNvPr id="6" name="内容占位符 5">
            <a:extLst>
              <a:ext uri="{FF2B5EF4-FFF2-40B4-BE49-F238E27FC236}">
                <a16:creationId xmlns:a16="http://schemas.microsoft.com/office/drawing/2014/main" id="{4CC3D1DD-A68C-0ED0-74CA-01B4F6DAFBD2}"/>
              </a:ext>
            </a:extLst>
          </p:cNvPr>
          <p:cNvSpPr>
            <a:spLocks noGrp="1"/>
          </p:cNvSpPr>
          <p:nvPr>
            <p:ph idx="1"/>
          </p:nvPr>
        </p:nvSpPr>
        <p:spPr>
          <a:xfrm>
            <a:off x="0" y="2308635"/>
            <a:ext cx="12192000" cy="4617266"/>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张雪门一生非常重视幼稚园课程的研究，他认为幼稚园课程应紧密联系幼儿的生活经验这个中心，在具体编制幼稚园课程时，应遵循一些基本原则。</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整体性原则</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的生活经验是一个整体，幼儿心目中并没有学科分类的观念，一切引起幼儿注意的事物，幼儿都把它们作为自己的生活看待。所以，幼稚园的课程不能像小学甚至大学那样分成语文、数学、地理、生物等学科，各门学科各有各的时间，各有各的统整；而应打破学科的界限，让各种科目都变成幼儿整体生活的一面，构成一种有意义的整个活动，完整表现幼儿的生活。</a:t>
            </a:r>
          </a:p>
        </p:txBody>
      </p:sp>
    </p:spTree>
    <p:extLst>
      <p:ext uri="{BB962C8B-B14F-4D97-AF65-F5344CB8AC3E}">
        <p14:creationId xmlns:p14="http://schemas.microsoft.com/office/powerpoint/2010/main" val="3724863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581CC-824A-A7FE-54DA-BB5EF05F77A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5A13A3D-B582-E537-D31B-8D747155FE6F}"/>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369EBFED-9642-43E2-DE13-587892DED30F}"/>
              </a:ext>
            </a:extLst>
          </p:cNvPr>
          <p:cNvSpPr txBox="1"/>
          <p:nvPr/>
        </p:nvSpPr>
        <p:spPr>
          <a:xfrm>
            <a:off x="863946" y="1279053"/>
            <a:ext cx="7978396" cy="1384995"/>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（一） 张雪门的“行为课程”理念</a:t>
            </a:r>
          </a:p>
          <a:p>
            <a:endParaRPr lang="zh-CN" altLang="en-US" sz="2800" dirty="0"/>
          </a:p>
        </p:txBody>
      </p:sp>
      <p:sp>
        <p:nvSpPr>
          <p:cNvPr id="6" name="内容占位符 5">
            <a:extLst>
              <a:ext uri="{FF2B5EF4-FFF2-40B4-BE49-F238E27FC236}">
                <a16:creationId xmlns:a16="http://schemas.microsoft.com/office/drawing/2014/main" id="{08CAD4B1-3EF4-7E49-B1B6-62959DF83834}"/>
              </a:ext>
            </a:extLst>
          </p:cNvPr>
          <p:cNvSpPr>
            <a:spLocks noGrp="1"/>
          </p:cNvSpPr>
          <p:nvPr>
            <p:ph idx="1"/>
          </p:nvPr>
        </p:nvSpPr>
        <p:spPr>
          <a:xfrm>
            <a:off x="0" y="2308635"/>
            <a:ext cx="12192000" cy="4549365"/>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张雪门一生非常重视幼稚园课程的研究，他认为幼稚园课程应紧密联系幼儿的生活经验这个中心，在具体编制幼稚园课程时，应遵循一些基本原则。</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偏重直接经验的原则</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      </a:t>
            </a:r>
            <a:r>
              <a:rPr lang="zh-CN" altLang="en-US" sz="2000" dirty="0">
                <a:latin typeface="华文中宋" panose="02010600040101010101" pitchFamily="2" charset="-122"/>
                <a:ea typeface="华文中宋" panose="02010600040101010101" pitchFamily="2" charset="-122"/>
              </a:rPr>
              <a:t>经验可分为直接经验和间接经验两种。张雪门认为，直接经验就是儿童和环境直接接触而生的经验，“儿童自己直接的生活，发现学习的动机，是非凡的自然。其学习也是，不论尝试，不论直接参与，不论模仿，都有切实的内容”。幼稚园要偏重直接经验，让儿童通过亲身活动来获得经验，直接经验对儿童具有更大的发展价值。因为间接知识的传授一般要借助文字和语言，幼儿一般不具备文字能力，也不具备成熟的语言能力，因此不可能接受大量的间接经验。更重要的是，直接经验是间接经验的基础，幼儿阶段掌握丰富、正确、切实的直接经验，也是突破间接经验、进一步扩充儿童生活学习范围的前提。</a:t>
            </a:r>
          </a:p>
        </p:txBody>
      </p:sp>
    </p:spTree>
    <p:extLst>
      <p:ext uri="{BB962C8B-B14F-4D97-AF65-F5344CB8AC3E}">
        <p14:creationId xmlns:p14="http://schemas.microsoft.com/office/powerpoint/2010/main" val="11471340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E81126-B3FD-FD7E-86AA-DA8C79CDBB3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35465DD-B201-0997-D078-EA6131B1EEA8}"/>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3DB0039E-49A9-D5D2-C4B4-342CEBE52BE8}"/>
              </a:ext>
            </a:extLst>
          </p:cNvPr>
          <p:cNvSpPr txBox="1"/>
          <p:nvPr/>
        </p:nvSpPr>
        <p:spPr>
          <a:xfrm>
            <a:off x="863946" y="1279053"/>
            <a:ext cx="7978396" cy="1384995"/>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（一） 张雪门的“行为课程”理念</a:t>
            </a:r>
          </a:p>
          <a:p>
            <a:endParaRPr lang="zh-CN" altLang="en-US" sz="2800" dirty="0"/>
          </a:p>
        </p:txBody>
      </p:sp>
      <p:sp>
        <p:nvSpPr>
          <p:cNvPr id="6" name="内容占位符 5">
            <a:extLst>
              <a:ext uri="{FF2B5EF4-FFF2-40B4-BE49-F238E27FC236}">
                <a16:creationId xmlns:a16="http://schemas.microsoft.com/office/drawing/2014/main" id="{1D6F4CB2-AEFC-86EE-98BC-CB0F411C0FD9}"/>
              </a:ext>
            </a:extLst>
          </p:cNvPr>
          <p:cNvSpPr>
            <a:spLocks noGrp="1"/>
          </p:cNvSpPr>
          <p:nvPr>
            <p:ph idx="1"/>
          </p:nvPr>
        </p:nvSpPr>
        <p:spPr>
          <a:xfrm>
            <a:off x="0" y="2308635"/>
            <a:ext cx="12192000" cy="4549365"/>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张雪门一生非常重视幼稚园课程的研究，他认为幼稚园课程应紧密联系幼儿的生活经验这个中心，在具体编制幼稚园课程时，应遵循一些基本原则。</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偏重个体发展的原则</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dirty="0">
                <a:latin typeface="华文中宋" panose="02010600040101010101" pitchFamily="2" charset="-122"/>
                <a:ea typeface="华文中宋" panose="02010600040101010101" pitchFamily="2" charset="-122"/>
              </a:rPr>
              <a:t>      </a:t>
            </a:r>
            <a:r>
              <a:rPr lang="zh-CN" altLang="en-US" sz="2000" dirty="0">
                <a:latin typeface="华文中宋" panose="02010600040101010101" pitchFamily="2" charset="-122"/>
                <a:ea typeface="华文中宋" panose="02010600040101010101" pitchFamily="2" charset="-122"/>
              </a:rPr>
              <a:t>教育在促进个体身心健康发展的同时，也要培养教育者成为符合特定社会要求，具备特定社会观念的一分子。张雪门称前者为个体的需要，后者为社会的需要，但他认为在幼稚园阶段教育要偏重个体身心发展的目标。他强调在幼稚园时期，教育和课程满足个体需要，实甚于社会的需求。</a:t>
            </a:r>
          </a:p>
        </p:txBody>
      </p:sp>
    </p:spTree>
    <p:extLst>
      <p:ext uri="{BB962C8B-B14F-4D97-AF65-F5344CB8AC3E}">
        <p14:creationId xmlns:p14="http://schemas.microsoft.com/office/powerpoint/2010/main" val="9589748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603B4C-3781-7FB4-0CE0-1E2E2B6B933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913B898-BF73-B3C3-6687-A62654E0C207}"/>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3C1EAEA3-A546-4CF0-39E2-B58B0B2DB883}"/>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（二） 张雪门“行为课程”的基本要素</a:t>
            </a:r>
          </a:p>
        </p:txBody>
      </p:sp>
      <p:sp>
        <p:nvSpPr>
          <p:cNvPr id="6" name="内容占位符 5">
            <a:extLst>
              <a:ext uri="{FF2B5EF4-FFF2-40B4-BE49-F238E27FC236}">
                <a16:creationId xmlns:a16="http://schemas.microsoft.com/office/drawing/2014/main" id="{FAD8C3B5-2F6A-23FA-8F2A-E7427299C605}"/>
              </a:ext>
            </a:extLst>
          </p:cNvPr>
          <p:cNvSpPr>
            <a:spLocks noGrp="1"/>
          </p:cNvSpPr>
          <p:nvPr>
            <p:ph idx="1"/>
          </p:nvPr>
        </p:nvSpPr>
        <p:spPr>
          <a:xfrm>
            <a:off x="0" y="2100406"/>
            <a:ext cx="12192000" cy="475759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课程目标</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张雪门在谈到幼稚园“行为课程”目标时强调经验的价值。“幼稚园的课程是什么？就是给三足岁到六足岁的孩子所能够做而且喜欢做的经验的预备”，因此，张雪门认为，幼稚园课程目标就在于：</a:t>
            </a:r>
          </a:p>
          <a:p>
            <a:pPr marL="0" indent="0">
              <a:lnSpc>
                <a:spcPct val="150000"/>
              </a:lnSpc>
              <a:buNone/>
            </a:pP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）满足幼儿身心发展的需要。从科学的儿童观出发，张雪门认为儿童的身心发展是有特别的规律的，教育必须从儿童的能力、兴趣和身心发展水平出发，才有可能促进儿童的发展。</a:t>
            </a:r>
          </a:p>
          <a:p>
            <a:pPr marL="0" indent="0">
              <a:lnSpc>
                <a:spcPct val="150000"/>
              </a:lnSpc>
              <a:buNone/>
            </a:pP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养成“扩充经验”的方法与习惯。根据杜威“教育就是经验的改造或改组”的观点，张雪门主张着重培养儿童掌握改造旧经验、扩充新经验的方法，“幼稚园课程的目的，在于联络孩子们的旧观念，以引起其新观念，更谋其旧经验的打破，新经验的建设”，而不是像传统教育，总是急于塞进去很多新经验，那样只能适得其反。</a:t>
            </a:r>
          </a:p>
          <a:p>
            <a:pPr marL="0" indent="0">
              <a:lnSpc>
                <a:spcPct val="150000"/>
              </a:lnSpc>
              <a:buNone/>
            </a:pP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）培养生活的能力与意识。课程要致力于“增进他们生活的改造，养成他们对环境支配选择的力量”，而不再是培养手无缚鸡之力的一介书生。</a:t>
            </a:r>
          </a:p>
        </p:txBody>
      </p:sp>
    </p:spTree>
    <p:extLst>
      <p:ext uri="{BB962C8B-B14F-4D97-AF65-F5344CB8AC3E}">
        <p14:creationId xmlns:p14="http://schemas.microsoft.com/office/powerpoint/2010/main" val="27130880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7D81B3-7A95-19A3-8C59-98D47EEC465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28B2E80-8005-40C6-B096-29AB1F6C2F4F}"/>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5CBF6B53-A619-7E6F-C58E-10BBDF627EC0}"/>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（二） 张雪门“行为课程”的基本要素</a:t>
            </a:r>
          </a:p>
        </p:txBody>
      </p:sp>
      <p:sp>
        <p:nvSpPr>
          <p:cNvPr id="6" name="内容占位符 5">
            <a:extLst>
              <a:ext uri="{FF2B5EF4-FFF2-40B4-BE49-F238E27FC236}">
                <a16:creationId xmlns:a16="http://schemas.microsoft.com/office/drawing/2014/main" id="{3946DD40-65FB-DB00-FC2D-108BA4E09FC5}"/>
              </a:ext>
            </a:extLst>
          </p:cNvPr>
          <p:cNvSpPr>
            <a:spLocks noGrp="1"/>
          </p:cNvSpPr>
          <p:nvPr>
            <p:ph idx="1"/>
          </p:nvPr>
        </p:nvSpPr>
        <p:spPr>
          <a:xfrm>
            <a:off x="0" y="2100406"/>
            <a:ext cx="12192000" cy="475759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“行为课程”思想的来源是生活教育，因此，张雪门认为幼稚园课程的内容也要从生活中选择，他将“行为课程”的内容表述为来源于儿童生活的“教材”。他指出：“教材</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其唯一的目的，为充实幼儿的生活，绝非灌注他们的熟料。”他认为：“幼稚园教材是一般在幼稚园的时候儿童生活的经验。”</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“行为课程”的内容虽然表述为教材，但“行为课程”的教材来源于儿童的生活，范围广泛。只要符合课程目标，并且能引起儿童生活的经验，都可以作为教材使用。</a:t>
            </a:r>
          </a:p>
        </p:txBody>
      </p:sp>
    </p:spTree>
    <p:extLst>
      <p:ext uri="{BB962C8B-B14F-4D97-AF65-F5344CB8AC3E}">
        <p14:creationId xmlns:p14="http://schemas.microsoft.com/office/powerpoint/2010/main" val="28437809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58829-F094-CEC6-57C2-6DC54AF6C41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3970D1B-AA14-8B9F-E5AC-56F914716C25}"/>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7C27E22B-0EE4-2E16-9D8D-8C68DB8FB16E}"/>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（二） 张雪门“行为课程”的基本要素</a:t>
            </a:r>
          </a:p>
        </p:txBody>
      </p:sp>
      <p:sp>
        <p:nvSpPr>
          <p:cNvPr id="6" name="内容占位符 5">
            <a:extLst>
              <a:ext uri="{FF2B5EF4-FFF2-40B4-BE49-F238E27FC236}">
                <a16:creationId xmlns:a16="http://schemas.microsoft.com/office/drawing/2014/main" id="{10BBB2CE-4915-1E6A-6FB6-8468946FC12D}"/>
              </a:ext>
            </a:extLst>
          </p:cNvPr>
          <p:cNvSpPr>
            <a:spLocks noGrp="1"/>
          </p:cNvSpPr>
          <p:nvPr>
            <p:ph idx="1"/>
          </p:nvPr>
        </p:nvSpPr>
        <p:spPr>
          <a:xfrm>
            <a:off x="0" y="2100406"/>
            <a:ext cx="12192000" cy="475759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行为课程”教材的目的是充实儿童的生活，而儿童的生活经验主要从两部分获得，一是从本身个体发展而得，二是和自然环境相接触而得，从社会环境交际而得，所以教材主要来源于儿童本身和与其接触的环境。具体包括：（</a:t>
            </a:r>
            <a:r>
              <a:rPr lang="en-US" altLang="zh-CN" sz="2000" dirty="0">
                <a:latin typeface="华文中宋" panose="02010600040101010101" pitchFamily="2" charset="-122"/>
                <a:ea typeface="华文中宋" panose="02010600040101010101" pitchFamily="2" charset="-122"/>
              </a:rPr>
              <a:t>1</a:t>
            </a:r>
            <a:r>
              <a:rPr lang="zh-CN" altLang="en-US" sz="2000" dirty="0">
                <a:latin typeface="华文中宋" panose="02010600040101010101" pitchFamily="2" charset="-122"/>
                <a:ea typeface="华文中宋" panose="02010600040101010101" pitchFamily="2" charset="-122"/>
              </a:rPr>
              <a:t>）儿童本身即儿童个体的生活，指儿童自发的诸般活动，即儿童自身发展中主动进行的一些活动。（</a:t>
            </a:r>
            <a:r>
              <a:rPr lang="en-US" altLang="zh-CN" sz="2000" dirty="0">
                <a:latin typeface="华文中宋" panose="02010600040101010101" pitchFamily="2" charset="-122"/>
                <a:ea typeface="华文中宋" panose="02010600040101010101" pitchFamily="2" charset="-122"/>
              </a:rPr>
              <a:t>2</a:t>
            </a:r>
            <a:r>
              <a:rPr lang="zh-CN" altLang="en-US" sz="2000" dirty="0">
                <a:latin typeface="华文中宋" panose="02010600040101010101" pitchFamily="2" charset="-122"/>
                <a:ea typeface="华文中宋" panose="02010600040101010101" pitchFamily="2" charset="-122"/>
              </a:rPr>
              <a:t>）儿童接触的环境即儿童的生活，指儿童周边的自然环境和社会环境。儿童周围的自然环境是儿童生活中一切有关自然界的事物与知识，如植物、动物、旅行，与各种自然现象有关的活动等；儿童的社会环境，即与儿童现在生活与未来生活有关的社会生活知识，如家庭、邻里、邻近的地方、各种职业活动等。只有把社会的生活和个体的生活联系起来，儿童的生活才能充实，教材的目的也才能实现。</a:t>
            </a:r>
          </a:p>
        </p:txBody>
      </p:sp>
    </p:spTree>
    <p:extLst>
      <p:ext uri="{BB962C8B-B14F-4D97-AF65-F5344CB8AC3E}">
        <p14:creationId xmlns:p14="http://schemas.microsoft.com/office/powerpoint/2010/main" val="36410565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54D847-9F97-438B-70DD-5CDAC38D98A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B4356D0-9987-F413-5488-A92B0350BA84}"/>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02DA204A-DE31-4887-D9E2-8D644B6BBB7D}"/>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（二） 张雪门“行为课程”的基本要素</a:t>
            </a:r>
          </a:p>
        </p:txBody>
      </p:sp>
      <p:sp>
        <p:nvSpPr>
          <p:cNvPr id="6" name="内容占位符 5">
            <a:extLst>
              <a:ext uri="{FF2B5EF4-FFF2-40B4-BE49-F238E27FC236}">
                <a16:creationId xmlns:a16="http://schemas.microsoft.com/office/drawing/2014/main" id="{A310DE94-519F-642F-84C3-08FC2DC74B23}"/>
              </a:ext>
            </a:extLst>
          </p:cNvPr>
          <p:cNvSpPr>
            <a:spLocks noGrp="1"/>
          </p:cNvSpPr>
          <p:nvPr>
            <p:ph idx="1"/>
          </p:nvPr>
        </p:nvSpPr>
        <p:spPr>
          <a:xfrm>
            <a:off x="0" y="2100406"/>
            <a:ext cx="12192000" cy="475759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课程活动确定后，选择和编写教材内容就成为非常关键的要素。他认为真正适合儿童发展的教材内容应符合以下四个条件：</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r>
              <a:rPr lang="en-US" altLang="zh-CN" sz="2000" dirty="0">
                <a:latin typeface="华文中宋" panose="02010600040101010101" pitchFamily="2" charset="-122"/>
                <a:ea typeface="华文中宋" panose="02010600040101010101" pitchFamily="2" charset="-122"/>
              </a:rPr>
              <a:t>1</a:t>
            </a:r>
            <a:r>
              <a:rPr lang="zh-CN" altLang="en-US" sz="2000" dirty="0">
                <a:latin typeface="华文中宋" panose="02010600040101010101" pitchFamily="2" charset="-122"/>
                <a:ea typeface="华文中宋" panose="02010600040101010101" pitchFamily="2" charset="-122"/>
              </a:rPr>
              <a:t>） 必须适合现实社会生活的需要；</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r>
              <a:rPr lang="en-US" altLang="zh-CN" sz="2000" dirty="0">
                <a:latin typeface="华文中宋" panose="02010600040101010101" pitchFamily="2" charset="-122"/>
                <a:ea typeface="华文中宋" panose="02010600040101010101" pitchFamily="2" charset="-122"/>
              </a:rPr>
              <a:t>2</a:t>
            </a:r>
            <a:r>
              <a:rPr lang="zh-CN" altLang="en-US" sz="2000" dirty="0">
                <a:latin typeface="华文中宋" panose="02010600040101010101" pitchFamily="2" charset="-122"/>
                <a:ea typeface="华文中宋" panose="02010600040101010101" pitchFamily="2" charset="-122"/>
              </a:rPr>
              <a:t>） 必须适合社会普遍生活的标准；</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r>
              <a:rPr lang="en-US" altLang="zh-CN" sz="2000" dirty="0">
                <a:latin typeface="华文中宋" panose="02010600040101010101" pitchFamily="2" charset="-122"/>
                <a:ea typeface="华文中宋" panose="02010600040101010101" pitchFamily="2" charset="-122"/>
              </a:rPr>
              <a:t>3</a:t>
            </a:r>
            <a:r>
              <a:rPr lang="zh-CN" altLang="en-US" sz="2000" dirty="0">
                <a:latin typeface="华文中宋" panose="02010600040101010101" pitchFamily="2" charset="-122"/>
                <a:ea typeface="华文中宋" panose="02010600040101010101" pitchFamily="2" charset="-122"/>
              </a:rPr>
              <a:t>） 必须适合儿童目前生长阶段的需要；</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r>
              <a:rPr lang="en-US" altLang="zh-CN" sz="2000" dirty="0">
                <a:latin typeface="华文中宋" panose="02010600040101010101" pitchFamily="2" charset="-122"/>
                <a:ea typeface="华文中宋" panose="02010600040101010101" pitchFamily="2" charset="-122"/>
              </a:rPr>
              <a:t>4</a:t>
            </a:r>
            <a:r>
              <a:rPr lang="zh-CN" altLang="en-US" sz="2000" dirty="0">
                <a:latin typeface="华文中宋" panose="02010600040101010101" pitchFamily="2" charset="-122"/>
                <a:ea typeface="华文中宋" panose="02010600040101010101" pitchFamily="2" charset="-122"/>
              </a:rPr>
              <a:t>） 必须适合儿童目前的学习能力。</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以上四种标准不是各自分裂的，而是互相联系的。为幼儿选择教材内容时，应进行全面的考虑。</a:t>
            </a:r>
          </a:p>
        </p:txBody>
      </p:sp>
    </p:spTree>
    <p:extLst>
      <p:ext uri="{BB962C8B-B14F-4D97-AF65-F5344CB8AC3E}">
        <p14:creationId xmlns:p14="http://schemas.microsoft.com/office/powerpoint/2010/main" val="29379790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F0C015-403A-DC84-DEC5-5AA964F7E78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FA0415D-4ED9-B23E-AE42-834EFB1459F6}"/>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8BEA3AF3-00CA-4710-2562-A1133F395970}"/>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（二） 张雪门“行为课程”的基本要素</a:t>
            </a:r>
          </a:p>
        </p:txBody>
      </p:sp>
      <p:sp>
        <p:nvSpPr>
          <p:cNvPr id="6" name="内容占位符 5">
            <a:extLst>
              <a:ext uri="{FF2B5EF4-FFF2-40B4-BE49-F238E27FC236}">
                <a16:creationId xmlns:a16="http://schemas.microsoft.com/office/drawing/2014/main" id="{C7642252-3E8F-6754-CFC5-C40FA5729959}"/>
              </a:ext>
            </a:extLst>
          </p:cNvPr>
          <p:cNvSpPr>
            <a:spLocks noGrp="1"/>
          </p:cNvSpPr>
          <p:nvPr>
            <p:ph idx="1"/>
          </p:nvPr>
        </p:nvSpPr>
        <p:spPr>
          <a:xfrm>
            <a:off x="0" y="2100406"/>
            <a:ext cx="12192000" cy="475759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具体的“行为课程”内容包括以下方面：</a:t>
            </a:r>
          </a:p>
          <a:p>
            <a:pPr marL="0" indent="0">
              <a:buNone/>
            </a:pPr>
            <a:r>
              <a:rPr lang="zh-CN" altLang="en-US" sz="2000" dirty="0">
                <a:latin typeface="华文中宋" panose="02010600040101010101" pitchFamily="2" charset="-122"/>
                <a:ea typeface="华文中宋" panose="02010600040101010101" pitchFamily="2" charset="-122"/>
              </a:rPr>
              <a:t>  </a:t>
            </a:r>
            <a:r>
              <a:rPr lang="zh-CN" altLang="en-US" sz="1100" dirty="0">
                <a:latin typeface="华文中宋" panose="02010600040101010101" pitchFamily="2" charset="-122"/>
                <a:ea typeface="华文中宋" panose="02010600040101010101" pitchFamily="2" charset="-122"/>
              </a:rPr>
              <a:t>（</a:t>
            </a:r>
            <a:r>
              <a:rPr lang="en-US" altLang="zh-CN" sz="1100" dirty="0">
                <a:latin typeface="华文中宋" panose="02010600040101010101" pitchFamily="2" charset="-122"/>
                <a:ea typeface="华文中宋" panose="02010600040101010101" pitchFamily="2" charset="-122"/>
              </a:rPr>
              <a:t>1</a:t>
            </a:r>
            <a:r>
              <a:rPr lang="zh-CN" altLang="en-US" sz="1100" dirty="0">
                <a:latin typeface="华文中宋" panose="02010600040101010101" pitchFamily="2" charset="-122"/>
                <a:ea typeface="华文中宋" panose="02010600040101010101" pitchFamily="2" charset="-122"/>
              </a:rPr>
              <a:t>）幼儿的游戏活动：感官游戏、竞争游戏、社交游戏、猜测游戏、表演游戏等；</a:t>
            </a:r>
          </a:p>
          <a:p>
            <a:pPr marL="0" indent="0">
              <a:buNone/>
            </a:pPr>
            <a:r>
              <a:rPr lang="zh-CN" altLang="en-US" sz="1100" dirty="0">
                <a:latin typeface="华文中宋" panose="02010600040101010101" pitchFamily="2" charset="-122"/>
                <a:ea typeface="华文中宋" panose="02010600040101010101" pitchFamily="2" charset="-122"/>
              </a:rPr>
              <a:t>    （</a:t>
            </a:r>
            <a:r>
              <a:rPr lang="en-US" altLang="zh-CN" sz="1100" dirty="0">
                <a:latin typeface="华文中宋" panose="02010600040101010101" pitchFamily="2" charset="-122"/>
                <a:ea typeface="华文中宋" panose="02010600040101010101" pitchFamily="2" charset="-122"/>
              </a:rPr>
              <a:t>2</a:t>
            </a:r>
            <a:r>
              <a:rPr lang="zh-CN" altLang="en-US" sz="1100" dirty="0">
                <a:latin typeface="华文中宋" panose="02010600040101010101" pitchFamily="2" charset="-122"/>
                <a:ea typeface="华文中宋" panose="02010600040101010101" pitchFamily="2" charset="-122"/>
              </a:rPr>
              <a:t>）自然活动：饲养小动物、种植植物、观察自然现象、旅游参观、科学小实验等；</a:t>
            </a:r>
          </a:p>
          <a:p>
            <a:pPr marL="0" indent="0">
              <a:buNone/>
            </a:pPr>
            <a:r>
              <a:rPr lang="zh-CN" altLang="en-US" sz="1100" dirty="0">
                <a:latin typeface="华文中宋" panose="02010600040101010101" pitchFamily="2" charset="-122"/>
                <a:ea typeface="华文中宋" panose="02010600040101010101" pitchFamily="2" charset="-122"/>
              </a:rPr>
              <a:t>    （</a:t>
            </a:r>
            <a:r>
              <a:rPr lang="en-US" altLang="zh-CN" sz="1100" dirty="0">
                <a:latin typeface="华文中宋" panose="02010600040101010101" pitchFamily="2" charset="-122"/>
                <a:ea typeface="华文中宋" panose="02010600040101010101" pitchFamily="2" charset="-122"/>
              </a:rPr>
              <a:t>3</a:t>
            </a:r>
            <a:r>
              <a:rPr lang="zh-CN" altLang="en-US" sz="1100" dirty="0">
                <a:latin typeface="华文中宋" panose="02010600040101010101" pitchFamily="2" charset="-122"/>
                <a:ea typeface="华文中宋" panose="02010600040101010101" pitchFamily="2" charset="-122"/>
              </a:rPr>
              <a:t>）社会活动：有关家庭的认识活动、参观附近的社会场所和设施、了解各种职业的活动、了解其他社会团体的活动、节日和纪念活动等；</a:t>
            </a:r>
          </a:p>
          <a:p>
            <a:pPr marL="0" indent="0">
              <a:buNone/>
            </a:pPr>
            <a:r>
              <a:rPr lang="zh-CN" altLang="en-US" sz="1100" dirty="0">
                <a:latin typeface="华文中宋" panose="02010600040101010101" pitchFamily="2" charset="-122"/>
                <a:ea typeface="华文中宋" panose="02010600040101010101" pitchFamily="2" charset="-122"/>
              </a:rPr>
              <a:t>    （</a:t>
            </a:r>
            <a:r>
              <a:rPr lang="en-US" altLang="zh-CN" sz="1100" dirty="0">
                <a:latin typeface="华文中宋" panose="02010600040101010101" pitchFamily="2" charset="-122"/>
                <a:ea typeface="华文中宋" panose="02010600040101010101" pitchFamily="2" charset="-122"/>
              </a:rPr>
              <a:t>4</a:t>
            </a:r>
            <a:r>
              <a:rPr lang="zh-CN" altLang="en-US" sz="1100" dirty="0">
                <a:latin typeface="华文中宋" panose="02010600040101010101" pitchFamily="2" charset="-122"/>
                <a:ea typeface="华文中宋" panose="02010600040101010101" pitchFamily="2" charset="-122"/>
              </a:rPr>
              <a:t>）工作和美术活动：参加家庭与学校的工作、模拟成人的职业工作、模仿成人家庭的工作、美术工艺活动等；</a:t>
            </a:r>
          </a:p>
          <a:p>
            <a:pPr marL="0" indent="0">
              <a:buNone/>
            </a:pPr>
            <a:r>
              <a:rPr lang="zh-CN" altLang="en-US" sz="1100" dirty="0">
                <a:latin typeface="华文中宋" panose="02010600040101010101" pitchFamily="2" charset="-122"/>
                <a:ea typeface="华文中宋" panose="02010600040101010101" pitchFamily="2" charset="-122"/>
              </a:rPr>
              <a:t>    （</a:t>
            </a:r>
            <a:r>
              <a:rPr lang="en-US" altLang="zh-CN" sz="1100" dirty="0">
                <a:latin typeface="华文中宋" panose="02010600040101010101" pitchFamily="2" charset="-122"/>
                <a:ea typeface="华文中宋" panose="02010600040101010101" pitchFamily="2" charset="-122"/>
              </a:rPr>
              <a:t>5</a:t>
            </a:r>
            <a:r>
              <a:rPr lang="zh-CN" altLang="en-US" sz="1100" dirty="0">
                <a:latin typeface="华文中宋" panose="02010600040101010101" pitchFamily="2" charset="-122"/>
                <a:ea typeface="华文中宋" panose="02010600040101010101" pitchFamily="2" charset="-122"/>
              </a:rPr>
              <a:t>）言语文学活动：非正式社交的谈话、特殊谈话、有组织的团体谈话和活动、述说故事和歌谣、文字阅读等；</a:t>
            </a:r>
          </a:p>
          <a:p>
            <a:pPr marL="0" indent="0">
              <a:buNone/>
            </a:pPr>
            <a:r>
              <a:rPr lang="zh-CN" altLang="en-US" sz="1100" dirty="0">
                <a:latin typeface="华文中宋" panose="02010600040101010101" pitchFamily="2" charset="-122"/>
                <a:ea typeface="华文中宋" panose="02010600040101010101" pitchFamily="2" charset="-122"/>
              </a:rPr>
              <a:t>    （</a:t>
            </a:r>
            <a:r>
              <a:rPr lang="en-US" altLang="zh-CN" sz="1100" dirty="0">
                <a:latin typeface="华文中宋" panose="02010600040101010101" pitchFamily="2" charset="-122"/>
                <a:ea typeface="华文中宋" panose="02010600040101010101" pitchFamily="2" charset="-122"/>
              </a:rPr>
              <a:t>6</a:t>
            </a:r>
            <a:r>
              <a:rPr lang="zh-CN" altLang="en-US" sz="1100" dirty="0">
                <a:latin typeface="华文中宋" panose="02010600040101010101" pitchFamily="2" charset="-122"/>
                <a:ea typeface="华文中宋" panose="02010600040101010101" pitchFamily="2" charset="-122"/>
              </a:rPr>
              <a:t>）音乐活动：听音乐、辨音、拟音、唱歌、演奏简单的乐器、跳舞等；</a:t>
            </a:r>
          </a:p>
          <a:p>
            <a:pPr marL="0" indent="0">
              <a:buNone/>
            </a:pPr>
            <a:r>
              <a:rPr lang="zh-CN" altLang="en-US" sz="1100" dirty="0">
                <a:latin typeface="华文中宋" panose="02010600040101010101" pitchFamily="2" charset="-122"/>
                <a:ea typeface="华文中宋" panose="02010600040101010101" pitchFamily="2" charset="-122"/>
              </a:rPr>
              <a:t>    （</a:t>
            </a:r>
            <a:r>
              <a:rPr lang="en-US" altLang="zh-CN" sz="1100" dirty="0">
                <a:latin typeface="华文中宋" panose="02010600040101010101" pitchFamily="2" charset="-122"/>
                <a:ea typeface="华文中宋" panose="02010600040101010101" pitchFamily="2" charset="-122"/>
              </a:rPr>
              <a:t>7</a:t>
            </a:r>
            <a:r>
              <a:rPr lang="zh-CN" altLang="en-US" sz="1100" dirty="0">
                <a:latin typeface="华文中宋" panose="02010600040101010101" pitchFamily="2" charset="-122"/>
                <a:ea typeface="华文中宋" panose="02010600040101010101" pitchFamily="2" charset="-122"/>
              </a:rPr>
              <a:t>）常识活动：关于衣、食、住、行方面的生活活动，关于家庭、邻里、工厂、商店、公共机关和社会团体方面的认识活动，关于节日和纪念日的活动，以及其他自然方面的活动。</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虽然“行为课程”包括手工、美术、言语、常识、音乐、游戏和算术等，但张雪门反对把教材当做科目，认为手工、语言、文学、音乐、算术只是教材的种类，是成人为研究的便利而人为划分的，它们只是儿童的反应动作在幼稚园课程上的名称。</a:t>
            </a:r>
          </a:p>
        </p:txBody>
      </p:sp>
    </p:spTree>
    <p:extLst>
      <p:ext uri="{BB962C8B-B14F-4D97-AF65-F5344CB8AC3E}">
        <p14:creationId xmlns:p14="http://schemas.microsoft.com/office/powerpoint/2010/main" val="17841212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F2693F-7CB0-2CB0-5245-8B006E0D1A3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026CBBD-6816-D62B-14DA-0EB77E3F9B66}"/>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F85A2E89-0437-A13D-064F-9A1A9EE42089}"/>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（二） 张雪门“行为课程”的基本要素</a:t>
            </a:r>
          </a:p>
        </p:txBody>
      </p:sp>
      <p:sp>
        <p:nvSpPr>
          <p:cNvPr id="6" name="内容占位符 5">
            <a:extLst>
              <a:ext uri="{FF2B5EF4-FFF2-40B4-BE49-F238E27FC236}">
                <a16:creationId xmlns:a16="http://schemas.microsoft.com/office/drawing/2014/main" id="{5B8D98C0-1563-915B-661A-5C80244DCEC9}"/>
              </a:ext>
            </a:extLst>
          </p:cNvPr>
          <p:cNvSpPr>
            <a:spLocks noGrp="1"/>
          </p:cNvSpPr>
          <p:nvPr>
            <p:ph idx="1"/>
          </p:nvPr>
        </p:nvSpPr>
        <p:spPr>
          <a:xfrm>
            <a:off x="0" y="2100406"/>
            <a:ext cx="12192000" cy="475759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从对儿童发展特点的研究出发，张雪门提出了以儿童行动为中心的课程实施体系，这个体系包括儿童在生活中的行动、突出儿童行动整体性的单元教学组织形式。</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张雪门认为，儿童的心理特点决定了儿童在这一时期以获得直接经验为主，而直接经验是个体与环境直接接触而生的经验，儿童也只有亲自去行动、去做，才能和环境真正接触。所以，“行为课程”实施以行为为中心，强调的是让儿童通过行为进行学习，即在“做中学”。课程实施的关键是儿童有没有发展、儿童做了什么以及有什么反应，课程实施聚焦在儿童的行为之上。即使教师明明知道儿童这样做会出错，也先不要告诉他们，而是让他们自己找出错误的原因，然后让他们自己改进，让儿童通过行为来获得直接经验，完成教材要实现的课程目标。</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19702563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73B5D-3156-D5F9-F494-99B4FFFD85F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6C7BB6B-F3F4-D8D5-FB35-8FBA57869263}"/>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352E5FCC-F8DB-9B69-CDE6-11C736AE116D}"/>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（二） 张雪门“行为课程”的基本要素</a:t>
            </a:r>
          </a:p>
        </p:txBody>
      </p:sp>
      <p:sp>
        <p:nvSpPr>
          <p:cNvPr id="6" name="内容占位符 5">
            <a:extLst>
              <a:ext uri="{FF2B5EF4-FFF2-40B4-BE49-F238E27FC236}">
                <a16:creationId xmlns:a16="http://schemas.microsoft.com/office/drawing/2014/main" id="{CEC4BBCC-E361-000A-FE71-749272347BAB}"/>
              </a:ext>
            </a:extLst>
          </p:cNvPr>
          <p:cNvSpPr>
            <a:spLocks noGrp="1"/>
          </p:cNvSpPr>
          <p:nvPr>
            <p:ph idx="1"/>
          </p:nvPr>
        </p:nvSpPr>
        <p:spPr>
          <a:xfrm>
            <a:off x="0" y="2100406"/>
            <a:ext cx="12192000" cy="475759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但儿童在课程实施中的“做”不是无意识、盲目地做，而是要在教师的指导下有计划地进行，这样才能使儿童的行为更有目的性，使儿童在活动中真正受益，才能真正促进儿童的发展。为此，在课程实施中，张雪门要求教师一定要注意儿童的实际行为，要常常运用自然和社会的环境，以唤起儿童生活的需要，扩充儿童生活的经验，培养儿童生活的能力。在课程进行过程中，教师要随时巡视指导，不重讲解，而着重指导儿童行为的实践，使儿童在活动中养成基本习惯。</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为了保证课程实施中儿童行为的有效价值，张雪门“行为课程”的实施采用整体性原则，采取单元教学的方法，彻底打破各学科的界限。教师在各科教材中选择与学习单元有关的材料加以运用，配合儿童实际行为的发展，使各科教材自然融会在儿童生活中。</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654358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81F29-9989-3CE3-1D42-46D39867887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E926834-8FD9-DAF8-C6DC-1EA7BEC6688E}"/>
              </a:ext>
            </a:extLst>
          </p:cNvPr>
          <p:cNvSpPr>
            <a:spLocks noGrp="1"/>
          </p:cNvSpPr>
          <p:nvPr>
            <p:ph type="title"/>
          </p:nvPr>
        </p:nvSpPr>
        <p:spPr/>
        <p:txBody>
          <a:bodyPr/>
          <a:lstStyle/>
          <a:p>
            <a:r>
              <a:rPr lang="zh-CN" altLang="en-US" dirty="0"/>
              <a:t>第一节  课程模式概述</a:t>
            </a:r>
          </a:p>
        </p:txBody>
      </p:sp>
      <p:sp>
        <p:nvSpPr>
          <p:cNvPr id="4" name="文本框 3">
            <a:extLst>
              <a:ext uri="{FF2B5EF4-FFF2-40B4-BE49-F238E27FC236}">
                <a16:creationId xmlns:a16="http://schemas.microsoft.com/office/drawing/2014/main" id="{437454ED-4877-859E-889E-5B352C787C42}"/>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课程模式的含义</a:t>
            </a:r>
          </a:p>
        </p:txBody>
      </p:sp>
      <p:sp>
        <p:nvSpPr>
          <p:cNvPr id="6" name="内容占位符 5">
            <a:extLst>
              <a:ext uri="{FF2B5EF4-FFF2-40B4-BE49-F238E27FC236}">
                <a16:creationId xmlns:a16="http://schemas.microsoft.com/office/drawing/2014/main" id="{761B72A9-F389-A6D2-1AEB-BA522E941C6E}"/>
              </a:ext>
            </a:extLst>
          </p:cNvPr>
          <p:cNvSpPr>
            <a:spLocks noGrp="1"/>
          </p:cNvSpPr>
          <p:nvPr>
            <p:ph idx="1"/>
          </p:nvPr>
        </p:nvSpPr>
        <p:spPr>
          <a:xfrm>
            <a:off x="0" y="1930401"/>
            <a:ext cx="12191999" cy="4927599"/>
          </a:xfrm>
          <a:solidFill>
            <a:srgbClr val="FFFFFF">
              <a:alpha val="10196"/>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我国学者认为，课程模式即在课程发展中根据某种思想或理论，选择和组织教学内容、教学方法、教学管理手段以及制定教学评价原则时形成的一种形式系统。西方早期教育专家认为，课程模式就是对在早期教育机构的实践中可以被复制或仿效的方案的典型性描述。作为一种可参考的模式，它提供了课程决策的框架，包括有关教育事项、管理政策、课程内容、教学方法和评价等在内的决策。如美国早期教育课程模式研究的代表人物</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埃利斯</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伊文思（</a:t>
            </a:r>
            <a:r>
              <a:rPr lang="en-US" altLang="zh-CN" sz="2000" dirty="0" err="1">
                <a:latin typeface="华文中宋" panose="02010600040101010101" pitchFamily="2" charset="-122"/>
                <a:ea typeface="华文中宋" panose="02010600040101010101" pitchFamily="2" charset="-122"/>
              </a:rPr>
              <a:t>E.Evans</a:t>
            </a:r>
            <a:r>
              <a:rPr lang="zh-CN" altLang="en-US" sz="2000" dirty="0">
                <a:latin typeface="华文中宋" panose="02010600040101010101" pitchFamily="2" charset="-122"/>
                <a:ea typeface="华文中宋" panose="02010600040101010101" pitchFamily="2" charset="-122"/>
              </a:rPr>
              <a:t>）认为，课程模式是对宏大的教育方案中基本哲学要素、管理要素与教学要素的理想性概括，它包含了内部连贯一致的陈述。可见，在西方，幼儿园课程模式常被称为早期教育方案。</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模式就是典型的、以简约的方式表达的课程范式，它建立在一定的理论基础上，可以在实践中被仿效。从结构上来说，课程模式具有一定的系统性，由一些必备的基本要素组成，而且，从逻辑上来说，课程模式的指导思想或理论与其基本要素之间有着密切的联系。</a:t>
            </a:r>
          </a:p>
        </p:txBody>
      </p:sp>
    </p:spTree>
    <p:extLst>
      <p:ext uri="{BB962C8B-B14F-4D97-AF65-F5344CB8AC3E}">
        <p14:creationId xmlns:p14="http://schemas.microsoft.com/office/powerpoint/2010/main" val="9303533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EE5D8-3ED1-B46E-20C9-CF365D70042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2B84516-902C-C40E-CBD2-64CAF76F32A1}"/>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1567A7CC-DF01-D7AE-97B8-99D02C38E737}"/>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（二） 张雪门“行为课程”的基本要素</a:t>
            </a:r>
          </a:p>
        </p:txBody>
      </p:sp>
      <p:sp>
        <p:nvSpPr>
          <p:cNvPr id="6" name="内容占位符 5">
            <a:extLst>
              <a:ext uri="{FF2B5EF4-FFF2-40B4-BE49-F238E27FC236}">
                <a16:creationId xmlns:a16="http://schemas.microsoft.com/office/drawing/2014/main" id="{E1BE7D6E-0968-C3EF-6E27-7C65B0ADF620}"/>
              </a:ext>
            </a:extLst>
          </p:cNvPr>
          <p:cNvSpPr>
            <a:spLocks noGrp="1"/>
          </p:cNvSpPr>
          <p:nvPr>
            <p:ph idx="1"/>
          </p:nvPr>
        </p:nvSpPr>
        <p:spPr>
          <a:xfrm>
            <a:off x="0" y="2100406"/>
            <a:ext cx="12192000" cy="475759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在课程实施中，张雪门还强调预设与灵活性的结合。每月每周应该有预定的课程，但张雪门并不反对课程教学计划的灵活变动。他说：“况且预定的课程，又不是绝对的不能变动的要求。教师对于实际的偶发事项，随时变化，随时活用，以适应儿童的需要，满足儿童的兴趣，实在比死板地照着所定的大纲去教授好得多了。”</a:t>
            </a:r>
          </a:p>
        </p:txBody>
      </p:sp>
    </p:spTree>
    <p:extLst>
      <p:ext uri="{BB962C8B-B14F-4D97-AF65-F5344CB8AC3E}">
        <p14:creationId xmlns:p14="http://schemas.microsoft.com/office/powerpoint/2010/main" val="16907020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9BE6F-0FD0-457C-3F74-63FFF6A56DF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0D1C0EE-8389-B313-9D48-AF3C36BD2E94}"/>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7B7AD0C6-01B3-7235-4EEB-911BEBA753D0}"/>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（二） 张雪门“行为课程”的基本要素</a:t>
            </a:r>
          </a:p>
        </p:txBody>
      </p:sp>
      <p:sp>
        <p:nvSpPr>
          <p:cNvPr id="6" name="内容占位符 5">
            <a:extLst>
              <a:ext uri="{FF2B5EF4-FFF2-40B4-BE49-F238E27FC236}">
                <a16:creationId xmlns:a16="http://schemas.microsoft.com/office/drawing/2014/main" id="{2499BE00-0383-85F1-9006-09078E6EFEE9}"/>
              </a:ext>
            </a:extLst>
          </p:cNvPr>
          <p:cNvSpPr>
            <a:spLocks noGrp="1"/>
          </p:cNvSpPr>
          <p:nvPr>
            <p:ph idx="1"/>
          </p:nvPr>
        </p:nvSpPr>
        <p:spPr>
          <a:xfrm>
            <a:off x="0" y="2100406"/>
            <a:ext cx="12192000" cy="4757594"/>
          </a:xfrm>
          <a:solidFill>
            <a:srgbClr val="FFFFFF">
              <a:alpha val="40000"/>
            </a:srgbClr>
          </a:solidFill>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课程评价</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行为课程”的评价主要表现为教师对儿童行为的记录，要求教师每天利用个案记录的形式，把儿童重要的动作记录下来，一方面作为将来的参考，并可使教师察觉自己成功或失败的地方。另一方面，也表现为对儿童行为经验的评估。即每一个大单元活动结束之后，教师应该做儿童经验的估计，也就是把预定要达成的行为和儿童的实际行为做一比较，看是否达到预定的目标，这才是从行为中所获得的真实的成绩。</a:t>
            </a:r>
          </a:p>
        </p:txBody>
      </p:sp>
    </p:spTree>
    <p:extLst>
      <p:ext uri="{BB962C8B-B14F-4D97-AF65-F5344CB8AC3E}">
        <p14:creationId xmlns:p14="http://schemas.microsoft.com/office/powerpoint/2010/main" val="10377834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738AB-3BF1-F6E7-1118-A0CE6CF56A3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F6CE5D9-04CD-463D-DDEA-740B51E71E67}"/>
              </a:ext>
            </a:extLst>
          </p:cNvPr>
          <p:cNvSpPr>
            <a:spLocks noGrp="1"/>
          </p:cNvSpPr>
          <p:nvPr>
            <p:ph type="title"/>
          </p:nvPr>
        </p:nvSpPr>
        <p:spPr/>
        <p:txBody>
          <a:bodyPr/>
          <a:lstStyle/>
          <a:p>
            <a:r>
              <a:rPr lang="zh-CN" altLang="en-US" dirty="0"/>
              <a:t>第二节  我国幼儿园的课程模式</a:t>
            </a:r>
          </a:p>
        </p:txBody>
      </p:sp>
      <p:sp>
        <p:nvSpPr>
          <p:cNvPr id="4" name="文本框 3">
            <a:extLst>
              <a:ext uri="{FF2B5EF4-FFF2-40B4-BE49-F238E27FC236}">
                <a16:creationId xmlns:a16="http://schemas.microsoft.com/office/drawing/2014/main" id="{096772B8-B3A2-FD9A-B281-7330A16F421F}"/>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张雪门的“行为课程”</a:t>
            </a:r>
            <a:endParaRPr lang="en-US" altLang="zh-CN" sz="2800" dirty="0"/>
          </a:p>
          <a:p>
            <a:r>
              <a:rPr lang="zh-CN" altLang="en-US" sz="2800" dirty="0"/>
              <a:t>（三） 对张雪门“行为课程”的评析</a:t>
            </a:r>
          </a:p>
        </p:txBody>
      </p:sp>
      <p:sp>
        <p:nvSpPr>
          <p:cNvPr id="6" name="内容占位符 5">
            <a:extLst>
              <a:ext uri="{FF2B5EF4-FFF2-40B4-BE49-F238E27FC236}">
                <a16:creationId xmlns:a16="http://schemas.microsoft.com/office/drawing/2014/main" id="{2B0A6777-5ED4-FCB9-5991-BFD35C730807}"/>
              </a:ext>
            </a:extLst>
          </p:cNvPr>
          <p:cNvSpPr>
            <a:spLocks noGrp="1"/>
          </p:cNvSpPr>
          <p:nvPr>
            <p:ph idx="1"/>
          </p:nvPr>
        </p:nvSpPr>
        <p:spPr>
          <a:xfrm>
            <a:off x="316871" y="2349376"/>
            <a:ext cx="9859224" cy="4508624"/>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张雪门依据杜威的实用主义教育理论和陶行知的“生活教育”思想，立足于国情，亲身实践，探索了幼稚园课程本土化的实验，创编了幼稚园“行为课程”。“行为课程”不仅具有扎实的理论基础，而且还有具体的实施措施，对当时的幼稚园课程改革做出了重大的贡献，走出了一条幼稚园课程本土化的改革之路。</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行为课程”强调培养儿童的生活能力与意识，注重课程的生活化；以行为为中心，强调让儿童在亲身的行动和活动中获得直接经验；要求幼稚园课程根据儿童的能力、兴趣和需要组织教学；主张课程的整合，采用单元教学的方法，打破学科的界限；注重课程实施的预设和灵活性的结合等。这些思想和做法对</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世纪三四十年代乃至现在的幼儿园课程改革，都有重大的借鉴意义。</a:t>
            </a:r>
          </a:p>
        </p:txBody>
      </p:sp>
    </p:spTree>
    <p:extLst>
      <p:ext uri="{BB962C8B-B14F-4D97-AF65-F5344CB8AC3E}">
        <p14:creationId xmlns:p14="http://schemas.microsoft.com/office/powerpoint/2010/main" val="8355029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6B1DC3-5AB1-556E-6A87-BA9E9C3582A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1FA35C7-FE68-D1D6-A9CA-6D5E43B087C2}"/>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6" name="内容占位符 5">
            <a:extLst>
              <a:ext uri="{FF2B5EF4-FFF2-40B4-BE49-F238E27FC236}">
                <a16:creationId xmlns:a16="http://schemas.microsoft.com/office/drawing/2014/main" id="{F05409A3-990C-04A6-E4F9-CF957B166ACE}"/>
              </a:ext>
            </a:extLst>
          </p:cNvPr>
          <p:cNvSpPr>
            <a:spLocks noGrp="1"/>
          </p:cNvSpPr>
          <p:nvPr>
            <p:ph idx="1"/>
          </p:nvPr>
        </p:nvSpPr>
        <p:spPr>
          <a:xfrm>
            <a:off x="307818" y="2494231"/>
            <a:ext cx="9859224" cy="2275465"/>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在早期教育课程理论与实践的发展过程中，国外也曾出现了许多课程模式和方案，对当地及其他国家和地区的学前教育产生了深刻的影响。国外比较有代表性的幼儿园课程模式和早期教育方案主要集中地产生于西方。因此，本章主要介绍以下几种西方的幼儿园课程模式和早期教育方案。</a:t>
            </a:r>
          </a:p>
        </p:txBody>
      </p:sp>
    </p:spTree>
    <p:extLst>
      <p:ext uri="{BB962C8B-B14F-4D97-AF65-F5344CB8AC3E}">
        <p14:creationId xmlns:p14="http://schemas.microsoft.com/office/powerpoint/2010/main" val="29957889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8AAC7D-E58D-CB85-D492-2CECEA75774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C1673F4-4507-9A88-3F11-8A4D023A8583}"/>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01A14B9C-081F-1B36-5400-FD3440EF788C}"/>
              </a:ext>
            </a:extLst>
          </p:cNvPr>
          <p:cNvSpPr txBox="1"/>
          <p:nvPr/>
        </p:nvSpPr>
        <p:spPr>
          <a:xfrm>
            <a:off x="863946" y="1279053"/>
            <a:ext cx="7978396" cy="523220"/>
          </a:xfrm>
          <a:prstGeom prst="rect">
            <a:avLst/>
          </a:prstGeom>
          <a:noFill/>
        </p:spPr>
        <p:txBody>
          <a:bodyPr wrap="square" rtlCol="0">
            <a:spAutoFit/>
          </a:bodyPr>
          <a:lstStyle/>
          <a:p>
            <a:r>
              <a:rPr lang="zh-CN" altLang="en-US" sz="2800" dirty="0"/>
              <a:t>一、 斑克街早期教育方案</a:t>
            </a:r>
          </a:p>
        </p:txBody>
      </p:sp>
      <p:sp>
        <p:nvSpPr>
          <p:cNvPr id="6" name="内容占位符 5">
            <a:extLst>
              <a:ext uri="{FF2B5EF4-FFF2-40B4-BE49-F238E27FC236}">
                <a16:creationId xmlns:a16="http://schemas.microsoft.com/office/drawing/2014/main" id="{283A3A06-ACDA-135B-8BA1-93C0801D1AA8}"/>
              </a:ext>
            </a:extLst>
          </p:cNvPr>
          <p:cNvSpPr>
            <a:spLocks noGrp="1"/>
          </p:cNvSpPr>
          <p:nvPr>
            <p:ph idx="1"/>
          </p:nvPr>
        </p:nvSpPr>
        <p:spPr>
          <a:xfrm>
            <a:off x="0" y="1730776"/>
            <a:ext cx="12192000" cy="5127224"/>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斑克街早期教育方案（</a:t>
            </a:r>
            <a:r>
              <a:rPr lang="en-US" altLang="zh-CN" sz="2000" dirty="0">
                <a:latin typeface="华文中宋" panose="02010600040101010101" pitchFamily="2" charset="-122"/>
                <a:ea typeface="华文中宋" panose="02010600040101010101" pitchFamily="2" charset="-122"/>
              </a:rPr>
              <a:t>the Bank Street Approach</a:t>
            </a:r>
            <a:r>
              <a:rPr lang="zh-CN" altLang="en-US" sz="2000" dirty="0">
                <a:latin typeface="华文中宋" panose="02010600040101010101" pitchFamily="2" charset="-122"/>
                <a:ea typeface="华文中宋" panose="02010600040101010101" pitchFamily="2" charset="-122"/>
              </a:rPr>
              <a:t>），又可称为银行街或河滨街教育方案。</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斑克街早期教育方案可追溯到</a:t>
            </a:r>
            <a:r>
              <a:rPr lang="en-US" altLang="zh-CN" sz="2000" dirty="0">
                <a:latin typeface="华文中宋" panose="02010600040101010101" pitchFamily="2" charset="-122"/>
                <a:ea typeface="华文中宋" panose="02010600040101010101" pitchFamily="2" charset="-122"/>
              </a:rPr>
              <a:t>1916</a:t>
            </a:r>
            <a:r>
              <a:rPr lang="zh-CN" altLang="en-US" sz="2000" dirty="0">
                <a:latin typeface="华文中宋" panose="02010600040101010101" pitchFamily="2" charset="-122"/>
                <a:ea typeface="华文中宋" panose="02010600040101010101" pitchFamily="2" charset="-122"/>
              </a:rPr>
              <a:t>年，当时，露茜</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米切尔（</a:t>
            </a:r>
            <a:r>
              <a:rPr lang="en-US" altLang="zh-CN" sz="2000" dirty="0" err="1">
                <a:latin typeface="华文中宋" panose="02010600040101010101" pitchFamily="2" charset="-122"/>
                <a:ea typeface="华文中宋" panose="02010600040101010101" pitchFamily="2" charset="-122"/>
              </a:rPr>
              <a:t>L.S.Mitchell</a:t>
            </a:r>
            <a:r>
              <a:rPr lang="zh-CN" altLang="en-US" sz="2000" dirty="0">
                <a:latin typeface="华文中宋" panose="02010600040101010101" pitchFamily="2" charset="-122"/>
                <a:ea typeface="华文中宋" panose="02010600040101010101" pitchFamily="2" charset="-122"/>
              </a:rPr>
              <a:t>）在亲戚的支援下，成立了教育实验局（</a:t>
            </a:r>
            <a:r>
              <a:rPr lang="en-US" altLang="zh-CN" sz="2000" dirty="0" err="1">
                <a:latin typeface="华文中宋" panose="02010600040101010101" pitchFamily="2" charset="-122"/>
                <a:ea typeface="华文中宋" panose="02010600040101010101" pitchFamily="2" charset="-122"/>
              </a:rPr>
              <a:t>Bereau</a:t>
            </a:r>
            <a:r>
              <a:rPr lang="en-US" altLang="zh-CN" sz="2000" dirty="0">
                <a:latin typeface="华文中宋" panose="02010600040101010101" pitchFamily="2" charset="-122"/>
                <a:ea typeface="华文中宋" panose="02010600040101010101" pitchFamily="2" charset="-122"/>
              </a:rPr>
              <a:t> of Educational Experiments</a:t>
            </a:r>
            <a:r>
              <a:rPr lang="zh-CN" altLang="en-US" sz="2000" dirty="0">
                <a:latin typeface="华文中宋" panose="02010600040101010101" pitchFamily="2" charset="-122"/>
                <a:ea typeface="华文中宋" panose="02010600040101010101" pitchFamily="2" charset="-122"/>
              </a:rPr>
              <a:t>，简称</a:t>
            </a:r>
            <a:r>
              <a:rPr lang="en-US" altLang="zh-CN" sz="2000" dirty="0">
                <a:latin typeface="华文中宋" panose="02010600040101010101" pitchFamily="2" charset="-122"/>
                <a:ea typeface="华文中宋" panose="02010600040101010101" pitchFamily="2" charset="-122"/>
              </a:rPr>
              <a:t>BEE</a:t>
            </a:r>
            <a:r>
              <a:rPr lang="zh-CN" altLang="en-US" sz="2000" dirty="0">
                <a:latin typeface="华文中宋" panose="02010600040101010101" pitchFamily="2" charset="-122"/>
                <a:ea typeface="华文中宋" panose="02010600040101010101" pitchFamily="2" charset="-122"/>
              </a:rPr>
              <a:t>），后来在它的基础上成立了斑克街教育学院（</a:t>
            </a:r>
            <a:r>
              <a:rPr lang="en-US" altLang="zh-CN" sz="2000" dirty="0">
                <a:latin typeface="华文中宋" panose="02010600040101010101" pitchFamily="2" charset="-122"/>
                <a:ea typeface="华文中宋" panose="02010600040101010101" pitchFamily="2" charset="-122"/>
              </a:rPr>
              <a:t>Bank Street College of Education</a:t>
            </a:r>
            <a:r>
              <a:rPr lang="zh-CN" altLang="en-US" sz="2000" dirty="0">
                <a:latin typeface="华文中宋" panose="02010600040101010101" pitchFamily="2" charset="-122"/>
                <a:ea typeface="华文中宋" panose="02010600040101010101" pitchFamily="2" charset="-122"/>
              </a:rPr>
              <a:t>）。</a:t>
            </a:r>
            <a:r>
              <a:rPr lang="en-US" altLang="zh-CN" sz="2000" dirty="0">
                <a:latin typeface="华文中宋" panose="02010600040101010101" pitchFamily="2" charset="-122"/>
                <a:ea typeface="华文中宋" panose="02010600040101010101" pitchFamily="2" charset="-122"/>
              </a:rPr>
              <a:t>1919</a:t>
            </a:r>
            <a:r>
              <a:rPr lang="zh-CN" altLang="en-US" sz="2000" dirty="0">
                <a:latin typeface="华文中宋" panose="02010600040101010101" pitchFamily="2" charset="-122"/>
                <a:ea typeface="华文中宋" panose="02010600040101010101" pitchFamily="2" charset="-122"/>
              </a:rPr>
              <a:t>年，由约翰逊（</a:t>
            </a:r>
            <a:r>
              <a:rPr lang="en-US" altLang="zh-CN" sz="2000" dirty="0" err="1">
                <a:latin typeface="华文中宋" panose="02010600040101010101" pitchFamily="2" charset="-122"/>
                <a:ea typeface="华文中宋" panose="02010600040101010101" pitchFamily="2" charset="-122"/>
              </a:rPr>
              <a:t>H.Johnson</a:t>
            </a:r>
            <a:r>
              <a:rPr lang="zh-CN" altLang="en-US" sz="2000" dirty="0">
                <a:latin typeface="华文中宋" panose="02010600040101010101" pitchFamily="2" charset="-122"/>
                <a:ea typeface="华文中宋" panose="02010600040101010101" pitchFamily="2" charset="-122"/>
              </a:rPr>
              <a:t>）成立了斑克街儿童学校（</a:t>
            </a:r>
            <a:r>
              <a:rPr lang="en-US" altLang="zh-CN" sz="2000" dirty="0">
                <a:latin typeface="华文中宋" panose="02010600040101010101" pitchFamily="2" charset="-122"/>
                <a:ea typeface="华文中宋" panose="02010600040101010101" pitchFamily="2" charset="-122"/>
              </a:rPr>
              <a:t>Bank Street for Children</a:t>
            </a:r>
            <a:r>
              <a:rPr lang="zh-CN" altLang="en-US" sz="2000" dirty="0">
                <a:latin typeface="华文中宋" panose="02010600040101010101" pitchFamily="2" charset="-122"/>
                <a:ea typeface="华文中宋" panose="02010600040101010101" pitchFamily="2" charset="-122"/>
              </a:rPr>
              <a:t>），该学校成为了斑克街教育学院的实验学校。</a:t>
            </a:r>
            <a:r>
              <a:rPr lang="en-US" altLang="zh-CN" sz="2000" dirty="0">
                <a:latin typeface="华文中宋" panose="02010600040101010101" pitchFamily="2" charset="-122"/>
                <a:ea typeface="华文中宋" panose="02010600040101010101" pitchFamily="2" charset="-122"/>
              </a:rPr>
              <a:t>1928</a:t>
            </a:r>
            <a:r>
              <a:rPr lang="zh-CN" altLang="en-US" sz="2000" dirty="0">
                <a:latin typeface="华文中宋" panose="02010600040101010101" pitchFamily="2" charset="-122"/>
                <a:ea typeface="华文中宋" panose="02010600040101010101" pitchFamily="2" charset="-122"/>
              </a:rPr>
              <a:t>年，拜伯（</a:t>
            </a:r>
            <a:r>
              <a:rPr lang="en-US" altLang="zh-CN" sz="2000" dirty="0" err="1">
                <a:latin typeface="华文中宋" panose="02010600040101010101" pitchFamily="2" charset="-122"/>
                <a:ea typeface="华文中宋" panose="02010600040101010101" pitchFamily="2" charset="-122"/>
              </a:rPr>
              <a:t>B.Biber</a:t>
            </a:r>
            <a:r>
              <a:rPr lang="zh-CN" altLang="en-US" sz="2000" dirty="0">
                <a:latin typeface="华文中宋" panose="02010600040101010101" pitchFamily="2" charset="-122"/>
                <a:ea typeface="华文中宋" panose="02010600040101010101" pitchFamily="2" charset="-122"/>
              </a:rPr>
              <a:t>）加入斑克街早期教育方案理论与实践的研究。</a:t>
            </a:r>
            <a:r>
              <a:rPr lang="en-US" altLang="zh-CN" sz="2000" dirty="0">
                <a:latin typeface="华文中宋" panose="02010600040101010101" pitchFamily="2" charset="-122"/>
                <a:ea typeface="华文中宋" panose="02010600040101010101" pitchFamily="2" charset="-122"/>
              </a:rPr>
              <a:t>1965</a:t>
            </a:r>
            <a:r>
              <a:rPr lang="zh-CN" altLang="en-US" sz="2000" dirty="0">
                <a:latin typeface="华文中宋" panose="02010600040101010101" pitchFamily="2" charset="-122"/>
                <a:ea typeface="华文中宋" panose="02010600040101010101" pitchFamily="2" charset="-122"/>
              </a:rPr>
              <a:t>年，美国推行“开端计划”（</a:t>
            </a:r>
            <a:r>
              <a:rPr lang="en-US" altLang="zh-CN" sz="2000" dirty="0">
                <a:latin typeface="华文中宋" panose="02010600040101010101" pitchFamily="2" charset="-122"/>
                <a:ea typeface="华文中宋" panose="02010600040101010101" pitchFamily="2" charset="-122"/>
              </a:rPr>
              <a:t>Head Start</a:t>
            </a:r>
            <a:r>
              <a:rPr lang="zh-CN" altLang="en-US" sz="2000" dirty="0">
                <a:latin typeface="华文中宋" panose="02010600040101010101" pitchFamily="2" charset="-122"/>
                <a:ea typeface="华文中宋" panose="02010600040101010101" pitchFamily="2" charset="-122"/>
              </a:rPr>
              <a:t>），帮助低社会经济背景家庭的儿童或文化不利的儿童学习。于是，斑克街早期教育方案最初从私立学校开始，以中等或具有专业背景家庭的儿童为对象，逐步拓展到处境不利家庭的儿童，其内容也从</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a:t>
            </a:r>
            <a:r>
              <a:rPr lang="en-US" altLang="zh-CN" sz="2000" dirty="0">
                <a:latin typeface="华文中宋" panose="02010600040101010101" pitchFamily="2" charset="-122"/>
                <a:ea typeface="华文中宋" panose="02010600040101010101" pitchFamily="2" charset="-122"/>
              </a:rPr>
              <a:t>30</a:t>
            </a:r>
            <a:r>
              <a:rPr lang="zh-CN" altLang="en-US" sz="2000" dirty="0">
                <a:latin typeface="华文中宋" panose="02010600040101010101" pitchFamily="2" charset="-122"/>
                <a:ea typeface="华文中宋" panose="02010600040101010101" pitchFamily="2" charset="-122"/>
              </a:rPr>
              <a:t>年代到</a:t>
            </a:r>
            <a:r>
              <a:rPr lang="en-US" altLang="zh-CN" sz="2000" dirty="0">
                <a:latin typeface="华文中宋" panose="02010600040101010101" pitchFamily="2" charset="-122"/>
                <a:ea typeface="华文中宋" panose="02010600040101010101" pitchFamily="2" charset="-122"/>
              </a:rPr>
              <a:t>60</a:t>
            </a:r>
            <a:r>
              <a:rPr lang="zh-CN" altLang="en-US" sz="2000" dirty="0">
                <a:latin typeface="华文中宋" panose="02010600040101010101" pitchFamily="2" charset="-122"/>
                <a:ea typeface="华文中宋" panose="02010600040101010101" pitchFamily="2" charset="-122"/>
              </a:rPr>
              <a:t>年代只强调儿童自我与情绪的发展，逐步拓展至开始帮助处境不利家庭的儿童发展语言与认知能力。</a:t>
            </a:r>
            <a:r>
              <a:rPr lang="en-US" altLang="zh-CN" sz="2000" dirty="0">
                <a:latin typeface="华文中宋" panose="02010600040101010101" pitchFamily="2" charset="-122"/>
                <a:ea typeface="华文中宋" panose="02010600040101010101" pitchFamily="2" charset="-122"/>
              </a:rPr>
              <a:t>1971</a:t>
            </a:r>
            <a:r>
              <a:rPr lang="zh-CN" altLang="en-US" sz="2000" dirty="0">
                <a:latin typeface="华文中宋" panose="02010600040101010101" pitchFamily="2" charset="-122"/>
                <a:ea typeface="华文中宋" panose="02010600040101010101" pitchFamily="2" charset="-122"/>
              </a:rPr>
              <a:t>年，斑克街早期教育方案被命名为“发展</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互动模式”（</a:t>
            </a:r>
            <a:r>
              <a:rPr lang="en-US" altLang="zh-CN" sz="2000" dirty="0">
                <a:latin typeface="华文中宋" panose="02010600040101010101" pitchFamily="2" charset="-122"/>
                <a:ea typeface="华文中宋" panose="02010600040101010101" pitchFamily="2" charset="-122"/>
              </a:rPr>
              <a:t>the </a:t>
            </a:r>
            <a:r>
              <a:rPr lang="en-US" altLang="zh-CN" sz="2000" dirty="0" err="1">
                <a:latin typeface="华文中宋" panose="02010600040101010101" pitchFamily="2" charset="-122"/>
                <a:ea typeface="华文中宋" panose="02010600040101010101" pitchFamily="2" charset="-122"/>
              </a:rPr>
              <a:t>DevelopmentalInteraction</a:t>
            </a:r>
            <a:r>
              <a:rPr lang="en-US" altLang="zh-CN" sz="2000" dirty="0">
                <a:latin typeface="华文中宋" panose="02010600040101010101" pitchFamily="2" charset="-122"/>
                <a:ea typeface="华文中宋" panose="02010600040101010101" pitchFamily="2" charset="-122"/>
              </a:rPr>
              <a:t> Approach</a:t>
            </a:r>
            <a:r>
              <a:rPr lang="zh-CN" altLang="en-US" sz="2000" dirty="0">
                <a:latin typeface="华文中宋" panose="02010600040101010101" pitchFamily="2" charset="-122"/>
                <a:ea typeface="华文中宋" panose="02010600040101010101" pitchFamily="2" charset="-122"/>
              </a:rPr>
              <a:t>）。直至今日，斑克街早期教育方案仍是美国学前教育领域中重要的课程模式之一。</a:t>
            </a:r>
          </a:p>
        </p:txBody>
      </p:sp>
    </p:spTree>
    <p:extLst>
      <p:ext uri="{BB962C8B-B14F-4D97-AF65-F5344CB8AC3E}">
        <p14:creationId xmlns:p14="http://schemas.microsoft.com/office/powerpoint/2010/main" val="41896512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EEF148-B97D-B267-1636-76BC6169F74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73C2086-D04E-780F-EAEE-4680F9A4F205}"/>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FA3A4F77-04E7-2C0F-5495-F08A8577F25F}"/>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（一） 斑克街早期教育方案的理论基础</a:t>
            </a:r>
          </a:p>
        </p:txBody>
      </p:sp>
      <p:sp>
        <p:nvSpPr>
          <p:cNvPr id="6" name="内容占位符 5">
            <a:extLst>
              <a:ext uri="{FF2B5EF4-FFF2-40B4-BE49-F238E27FC236}">
                <a16:creationId xmlns:a16="http://schemas.microsoft.com/office/drawing/2014/main" id="{13F5339B-1433-7257-F870-6EE46DC3A675}"/>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斑克街早期教育方案的理念主要来源于三个方面。</a:t>
            </a:r>
          </a:p>
          <a:p>
            <a:pPr marL="0" indent="0">
              <a:buNone/>
            </a:pPr>
            <a:r>
              <a:rPr lang="zh-CN" altLang="en-US" dirty="0">
                <a:latin typeface="华文中宋" panose="02010600040101010101" pitchFamily="2" charset="-122"/>
                <a:ea typeface="华文中宋" panose="02010600040101010101" pitchFamily="2" charset="-122"/>
              </a:rPr>
              <a:t>      其一是弗洛伊德和其女儿（</a:t>
            </a:r>
            <a:r>
              <a:rPr lang="en-US" altLang="zh-CN" dirty="0" err="1">
                <a:latin typeface="华文中宋" panose="02010600040101010101" pitchFamily="2" charset="-122"/>
                <a:ea typeface="华文中宋" panose="02010600040101010101" pitchFamily="2" charset="-122"/>
              </a:rPr>
              <a:t>A.Freud</a:t>
            </a:r>
            <a:r>
              <a:rPr lang="zh-CN" altLang="en-US" dirty="0">
                <a:latin typeface="华文中宋" panose="02010600040101010101" pitchFamily="2" charset="-122"/>
                <a:ea typeface="华文中宋" panose="02010600040101010101" pitchFamily="2" charset="-122"/>
              </a:rPr>
              <a:t>）及其追随者埃里克森的心理动力学理论。心理动力学理论强调情绪、动机以及自主性的发展，认为教育就是要提供给儿童一个可以激发其内在发展动力的环境。</a:t>
            </a:r>
          </a:p>
          <a:p>
            <a:pPr marL="0" indent="0">
              <a:buNone/>
            </a:pPr>
            <a:r>
              <a:rPr lang="zh-CN" altLang="en-US" dirty="0">
                <a:latin typeface="华文中宋" panose="02010600040101010101" pitchFamily="2" charset="-122"/>
                <a:ea typeface="华文中宋" panose="02010600040101010101" pitchFamily="2" charset="-122"/>
              </a:rPr>
              <a:t>      其二是皮亚杰和温拿（</a:t>
            </a:r>
            <a:r>
              <a:rPr lang="en-US" altLang="zh-CN" dirty="0" err="1">
                <a:latin typeface="华文中宋" panose="02010600040101010101" pitchFamily="2" charset="-122"/>
                <a:ea typeface="华文中宋" panose="02010600040101010101" pitchFamily="2" charset="-122"/>
              </a:rPr>
              <a:t>H.Werner</a:t>
            </a:r>
            <a:r>
              <a:rPr lang="zh-CN" altLang="en-US" dirty="0">
                <a:latin typeface="华文中宋" panose="02010600040101010101" pitchFamily="2" charset="-122"/>
                <a:ea typeface="华文中宋" panose="02010600040101010101" pitchFamily="2" charset="-122"/>
              </a:rPr>
              <a:t>）等儿童认知发展心理学家的理论。认知发展阶段理论关注儿童认知发展的领域，认为儿童的认知发展具有阶段性，分为四个不同的阶段。</a:t>
            </a:r>
          </a:p>
          <a:p>
            <a:pPr marL="0" indent="0">
              <a:buNone/>
            </a:pPr>
            <a:r>
              <a:rPr lang="zh-CN" altLang="en-US" dirty="0">
                <a:latin typeface="华文中宋" panose="02010600040101010101" pitchFamily="2" charset="-122"/>
                <a:ea typeface="华文中宋" panose="02010600040101010101" pitchFamily="2" charset="-122"/>
              </a:rPr>
              <a:t>      其三是杜威的进步主义教育理论。杜威认为，教育对于民主社会发展十分重要，他建议学校的学习应以有意义的方式与儿童的生活相联结。</a:t>
            </a:r>
          </a:p>
          <a:p>
            <a:pPr marL="0" indent="0">
              <a:lnSpc>
                <a:spcPct val="150000"/>
              </a:lnSpc>
              <a:buNone/>
            </a:pPr>
            <a:r>
              <a:rPr lang="zh-CN" altLang="en-US" dirty="0">
                <a:latin typeface="华文中宋" panose="02010600040101010101" pitchFamily="2" charset="-122"/>
                <a:ea typeface="华文中宋" panose="02010600040101010101" pitchFamily="2" charset="-122"/>
              </a:rPr>
              <a:t>      受以上理念的影响，斑克街早期教育方案的特点是注重“发展</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互动”。发展强调的是儿童对世界变化与成长的理解和反应，是儿童每日生活经验持续积累的结果。“互动”强调两方面的互动，一是儿童和周围环境的互动，包括与其他儿童、成人和物质环境的交互作用；二是儿童认知和情感两个发展领域之间的交互作用，强调思维和情感不是相互独立而是相互联系、相互作用的两个领域。米切尔指出，发展</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互动模式的一个基本原则就是认知的发展不能与个性和社会性的发展相割裂。由此可见，斑克街早期教育方案强调儿童学习和发展的社会背景，并强调学习的互动本质。</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27966016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4DC5C1-98F7-2C1A-C5B3-B5DEB9C49B4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5034EFF-15A8-3A30-956A-FB39056E2F1A}"/>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87ACA178-3193-F2B1-06F0-CD9A9359192D}"/>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（一） 斑克街早期教育方案的理论基础</a:t>
            </a:r>
          </a:p>
        </p:txBody>
      </p:sp>
      <p:sp>
        <p:nvSpPr>
          <p:cNvPr id="6" name="内容占位符 5">
            <a:extLst>
              <a:ext uri="{FF2B5EF4-FFF2-40B4-BE49-F238E27FC236}">
                <a16:creationId xmlns:a16="http://schemas.microsoft.com/office/drawing/2014/main" id="{AD2FF27C-ABE8-931F-565F-A45C48EAFF89}"/>
              </a:ext>
            </a:extLst>
          </p:cNvPr>
          <p:cNvSpPr>
            <a:spLocks noGrp="1"/>
          </p:cNvSpPr>
          <p:nvPr>
            <p:ph idx="1"/>
          </p:nvPr>
        </p:nvSpPr>
        <p:spPr>
          <a:xfrm>
            <a:off x="0" y="2233160"/>
            <a:ext cx="12192000" cy="4692741"/>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斑克街早期教育方案将儿童的发展归为六条原则：</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dirty="0">
                <a:latin typeface="华文中宋" panose="02010600040101010101" pitchFamily="2" charset="-122"/>
                <a:ea typeface="华文中宋" panose="02010600040101010101" pitchFamily="2" charset="-122"/>
              </a:rPr>
              <a:t>   </a:t>
            </a:r>
            <a:r>
              <a:rPr lang="zh-CN" altLang="en-US" sz="1600" dirty="0">
                <a:latin typeface="华文中宋" panose="02010600040101010101" pitchFamily="2" charset="-122"/>
                <a:ea typeface="华文中宋" panose="02010600040101010101" pitchFamily="2" charset="-122"/>
              </a:rPr>
              <a:t>（</a:t>
            </a:r>
            <a:r>
              <a:rPr lang="en-US" altLang="zh-CN" sz="1600" dirty="0">
                <a:latin typeface="华文中宋" panose="02010600040101010101" pitchFamily="2" charset="-122"/>
                <a:ea typeface="华文中宋" panose="02010600040101010101" pitchFamily="2" charset="-122"/>
              </a:rPr>
              <a:t>1</a:t>
            </a:r>
            <a:r>
              <a:rPr lang="zh-CN" altLang="en-US" sz="1600" dirty="0">
                <a:latin typeface="华文中宋" panose="02010600040101010101" pitchFamily="2" charset="-122"/>
                <a:ea typeface="华文中宋" panose="02010600040101010101" pitchFamily="2" charset="-122"/>
              </a:rPr>
              <a:t>）发展是由简单到复杂、由单一到多元或综合的变化过程。</a:t>
            </a:r>
          </a:p>
          <a:p>
            <a:pPr marL="0" indent="0">
              <a:lnSpc>
                <a:spcPct val="150000"/>
              </a:lnSpc>
              <a:buNone/>
            </a:pPr>
            <a:r>
              <a:rPr lang="zh-CN" altLang="en-US" sz="1600" dirty="0">
                <a:latin typeface="华文中宋" panose="02010600040101010101" pitchFamily="2" charset="-122"/>
                <a:ea typeface="华文中宋" panose="02010600040101010101" pitchFamily="2" charset="-122"/>
              </a:rPr>
              <a:t>    （</a:t>
            </a:r>
            <a:r>
              <a:rPr lang="en-US" altLang="zh-CN" sz="1600" dirty="0">
                <a:latin typeface="华文中宋" panose="02010600040101010101" pitchFamily="2" charset="-122"/>
                <a:ea typeface="华文中宋" panose="02010600040101010101" pitchFamily="2" charset="-122"/>
              </a:rPr>
              <a:t>2</a:t>
            </a:r>
            <a:r>
              <a:rPr lang="zh-CN" altLang="en-US" sz="1600" dirty="0">
                <a:latin typeface="华文中宋" panose="02010600040101010101" pitchFamily="2" charset="-122"/>
                <a:ea typeface="华文中宋" panose="02010600040101010101" pitchFamily="2" charset="-122"/>
              </a:rPr>
              <a:t>）早期获得的经验不会消失，而会被整合到以后的系统中去。</a:t>
            </a:r>
          </a:p>
          <a:p>
            <a:pPr marL="0" indent="0">
              <a:lnSpc>
                <a:spcPct val="150000"/>
              </a:lnSpc>
              <a:buNone/>
            </a:pPr>
            <a:r>
              <a:rPr lang="zh-CN" altLang="en-US" sz="1600" dirty="0">
                <a:latin typeface="华文中宋" panose="02010600040101010101" pitchFamily="2" charset="-122"/>
                <a:ea typeface="华文中宋" panose="02010600040101010101" pitchFamily="2" charset="-122"/>
              </a:rPr>
              <a:t>    （</a:t>
            </a:r>
            <a:r>
              <a:rPr lang="en-US" altLang="zh-CN" sz="1600" dirty="0">
                <a:latin typeface="华文中宋" panose="02010600040101010101" pitchFamily="2" charset="-122"/>
                <a:ea typeface="华文中宋" panose="02010600040101010101" pitchFamily="2" charset="-122"/>
              </a:rPr>
              <a:t>3</a:t>
            </a:r>
            <a:r>
              <a:rPr lang="zh-CN" altLang="en-US" sz="1600" dirty="0">
                <a:latin typeface="华文中宋" panose="02010600040101010101" pitchFamily="2" charset="-122"/>
                <a:ea typeface="华文中宋" panose="02010600040101010101" pitchFamily="2" charset="-122"/>
              </a:rPr>
              <a:t>）发展过程中包括了稳定性和不稳定性。教育者的任务是要在帮助儿童强化新的理解和提供有益于发展的挑战之间取得平衡。</a:t>
            </a:r>
          </a:p>
          <a:p>
            <a:pPr marL="0" indent="0">
              <a:lnSpc>
                <a:spcPct val="150000"/>
              </a:lnSpc>
              <a:buNone/>
            </a:pPr>
            <a:r>
              <a:rPr lang="zh-CN" altLang="en-US" sz="1600" dirty="0">
                <a:latin typeface="华文中宋" panose="02010600040101010101" pitchFamily="2" charset="-122"/>
                <a:ea typeface="华文中宋" panose="02010600040101010101" pitchFamily="2" charset="-122"/>
              </a:rPr>
              <a:t>    （</a:t>
            </a:r>
            <a:r>
              <a:rPr lang="en-US" altLang="zh-CN" sz="1600" dirty="0">
                <a:latin typeface="华文中宋" panose="02010600040101010101" pitchFamily="2" charset="-122"/>
                <a:ea typeface="华文中宋" panose="02010600040101010101" pitchFamily="2" charset="-122"/>
              </a:rPr>
              <a:t>4</a:t>
            </a:r>
            <a:r>
              <a:rPr lang="zh-CN" altLang="en-US" sz="1600" dirty="0">
                <a:latin typeface="华文中宋" panose="02010600040101010101" pitchFamily="2" charset="-122"/>
                <a:ea typeface="华文中宋" panose="02010600040101010101" pitchFamily="2" charset="-122"/>
              </a:rPr>
              <a:t>）随着儿童年龄的增长，其与外界环境互动的动机越来越强烈，儿童主动探索世界的方式也越来越多。儿童这种主动与外界接触的动力是与生俱来的。</a:t>
            </a:r>
          </a:p>
          <a:p>
            <a:pPr marL="0" indent="0">
              <a:lnSpc>
                <a:spcPct val="150000"/>
              </a:lnSpc>
              <a:buNone/>
            </a:pPr>
            <a:r>
              <a:rPr lang="zh-CN" altLang="en-US" sz="1600" dirty="0">
                <a:latin typeface="华文中宋" panose="02010600040101010101" pitchFamily="2" charset="-122"/>
                <a:ea typeface="华文中宋" panose="02010600040101010101" pitchFamily="2" charset="-122"/>
              </a:rPr>
              <a:t>    （</a:t>
            </a:r>
            <a:r>
              <a:rPr lang="en-US" altLang="zh-CN" sz="1600" dirty="0">
                <a:latin typeface="华文中宋" panose="02010600040101010101" pitchFamily="2" charset="-122"/>
                <a:ea typeface="华文中宋" panose="02010600040101010101" pitchFamily="2" charset="-122"/>
              </a:rPr>
              <a:t>5</a:t>
            </a:r>
            <a:r>
              <a:rPr lang="zh-CN" altLang="en-US" sz="1600" dirty="0">
                <a:latin typeface="华文中宋" panose="02010600040101010101" pitchFamily="2" charset="-122"/>
                <a:ea typeface="华文中宋" panose="02010600040101010101" pitchFamily="2" charset="-122"/>
              </a:rPr>
              <a:t>）儿童的自我感觉是建立在与他人和与物体交互作用所获取的经验基础上的，而知识是在交互作用过程中经由反复感知和自我检查而形成的。</a:t>
            </a:r>
          </a:p>
          <a:p>
            <a:pPr marL="0" indent="0">
              <a:lnSpc>
                <a:spcPct val="150000"/>
              </a:lnSpc>
              <a:buNone/>
            </a:pPr>
            <a:r>
              <a:rPr lang="zh-CN" altLang="en-US" sz="1600" dirty="0">
                <a:latin typeface="华文中宋" panose="02010600040101010101" pitchFamily="2" charset="-122"/>
                <a:ea typeface="华文中宋" panose="02010600040101010101" pitchFamily="2" charset="-122"/>
              </a:rPr>
              <a:t>    （</a:t>
            </a:r>
            <a:r>
              <a:rPr lang="en-US" altLang="zh-CN" sz="1600" dirty="0">
                <a:latin typeface="华文中宋" panose="02010600040101010101" pitchFamily="2" charset="-122"/>
                <a:ea typeface="华文中宋" panose="02010600040101010101" pitchFamily="2" charset="-122"/>
              </a:rPr>
              <a:t>6</a:t>
            </a:r>
            <a:r>
              <a:rPr lang="zh-CN" altLang="en-US" sz="1600" dirty="0">
                <a:latin typeface="华文中宋" panose="02010600040101010101" pitchFamily="2" charset="-122"/>
                <a:ea typeface="华文中宋" panose="02010600040101010101" pitchFamily="2" charset="-122"/>
              </a:rPr>
              <a:t>）冲突对于发展来说是必需的，包括自我的冲突和与他人产生的冲突。冲突的解决方式受社会文化和儿童身边重要人物的影响。</a:t>
            </a:r>
          </a:p>
        </p:txBody>
      </p:sp>
    </p:spTree>
    <p:extLst>
      <p:ext uri="{BB962C8B-B14F-4D97-AF65-F5344CB8AC3E}">
        <p14:creationId xmlns:p14="http://schemas.microsoft.com/office/powerpoint/2010/main" val="12593749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02967-4C39-6203-17CE-09647948D08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5B22C7A-4908-59BB-35BC-9A32D75B4DA6}"/>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C8FBEAD7-CA1B-D99D-E9CD-C4027A8D06AA}"/>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（二） 斑克街早期教育方案的基本要素</a:t>
            </a:r>
          </a:p>
        </p:txBody>
      </p:sp>
      <p:sp>
        <p:nvSpPr>
          <p:cNvPr id="6" name="内容占位符 5">
            <a:extLst>
              <a:ext uri="{FF2B5EF4-FFF2-40B4-BE49-F238E27FC236}">
                <a16:creationId xmlns:a16="http://schemas.microsoft.com/office/drawing/2014/main" id="{253F5636-3DE4-0C05-594C-0B1A934381BD}"/>
              </a:ext>
            </a:extLst>
          </p:cNvPr>
          <p:cNvSpPr>
            <a:spLocks noGrp="1"/>
          </p:cNvSpPr>
          <p:nvPr>
            <p:ph idx="1"/>
          </p:nvPr>
        </p:nvSpPr>
        <p:spPr>
          <a:xfrm>
            <a:off x="0" y="2165259"/>
            <a:ext cx="12192000" cy="4692741"/>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1. </a:t>
            </a:r>
            <a:r>
              <a:rPr lang="zh-CN" altLang="en-US" b="1" dirty="0">
                <a:latin typeface="华文中宋" panose="02010600040101010101" pitchFamily="2" charset="-122"/>
                <a:ea typeface="华文中宋" panose="02010600040101010101" pitchFamily="2" charset="-122"/>
              </a:rPr>
              <a:t>课程目标</a:t>
            </a: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斑克街早期教育方案希望培养“完整的儿童”，它把儿童看成一个有智力、有情感的社会人。斑克街早期教育方案有五条较为宽泛的课程目标：</a:t>
            </a:r>
          </a:p>
          <a:p>
            <a:pPr marL="0" indent="0">
              <a:buNone/>
            </a:pPr>
            <a:r>
              <a:rPr lang="zh-CN" altLang="en-US" dirty="0">
                <a:latin typeface="华文中宋" panose="02010600040101010101" pitchFamily="2" charset="-122"/>
                <a:ea typeface="华文中宋" panose="02010600040101010101" pitchFamily="2" charset="-122"/>
              </a:rPr>
              <a:t>      </a:t>
            </a:r>
            <a:r>
              <a:rPr lang="zh-CN" altLang="en-US" sz="1600" dirty="0">
                <a:latin typeface="华文中宋" panose="02010600040101010101" pitchFamily="2" charset="-122"/>
                <a:ea typeface="华文中宋" panose="02010600040101010101" pitchFamily="2" charset="-122"/>
              </a:rPr>
              <a:t>第一，提升能力。在发展</a:t>
            </a:r>
            <a:r>
              <a:rPr lang="en-US" altLang="zh-CN" sz="1600" dirty="0">
                <a:latin typeface="华文中宋" panose="02010600040101010101" pitchFamily="2" charset="-122"/>
                <a:ea typeface="华文中宋" panose="02010600040101010101" pitchFamily="2" charset="-122"/>
              </a:rPr>
              <a:t>—</a:t>
            </a:r>
            <a:r>
              <a:rPr lang="zh-CN" altLang="en-US" sz="1600" dirty="0">
                <a:latin typeface="华文中宋" panose="02010600040101010101" pitchFamily="2" charset="-122"/>
                <a:ea typeface="华文中宋" panose="02010600040101010101" pitchFamily="2" charset="-122"/>
              </a:rPr>
              <a:t>互动模式中，“能力”的含义既包含了客观的知识技能，同时也包含了主观的内涵，如自尊、自信、自我效能感、卓越的表现、表达能力、沟通能力等。</a:t>
            </a:r>
          </a:p>
          <a:p>
            <a:pPr marL="0" indent="0">
              <a:buNone/>
            </a:pPr>
            <a:r>
              <a:rPr lang="zh-CN" altLang="en-US" sz="1600" dirty="0">
                <a:latin typeface="华文中宋" panose="02010600040101010101" pitchFamily="2" charset="-122"/>
                <a:ea typeface="华文中宋" panose="02010600040101010101" pitchFamily="2" charset="-122"/>
              </a:rPr>
              <a:t>      第二，独特个性。强调儿童对自己独特性的了解，对自己在生活中所扮演的不同角色的知觉与分辨，同时根据对自己能力的认识及他人对自己的印象建立自我价值感。</a:t>
            </a:r>
          </a:p>
          <a:p>
            <a:pPr marL="0" indent="0">
              <a:buNone/>
            </a:pPr>
            <a:r>
              <a:rPr lang="zh-CN" altLang="en-US" sz="1600" dirty="0">
                <a:latin typeface="华文中宋" panose="02010600040101010101" pitchFamily="2" charset="-122"/>
                <a:ea typeface="华文中宋" panose="02010600040101010101" pitchFamily="2" charset="-122"/>
              </a:rPr>
              <a:t>      第三，实现社会化。学会自我控制以保证课堂中的社会秩序，处理好自己与他人的关系，调整自己的行为，使其形成一种内化的规则。</a:t>
            </a:r>
          </a:p>
          <a:p>
            <a:pPr marL="0" indent="0">
              <a:buNone/>
            </a:pPr>
            <a:r>
              <a:rPr lang="zh-CN" altLang="en-US" sz="1600" dirty="0">
                <a:latin typeface="华文中宋" panose="02010600040101010101" pitchFamily="2" charset="-122"/>
                <a:ea typeface="华文中宋" panose="02010600040101010101" pitchFamily="2" charset="-122"/>
              </a:rPr>
              <a:t>      第四，培养创造力。创造力表现在表达、情感、构想、逻辑、直觉等方面。创造力的表达形式很多，包括律动、绘画、雕塑、旋律、数学与科学的构想等。</a:t>
            </a:r>
          </a:p>
          <a:p>
            <a:pPr marL="0" indent="0">
              <a:buNone/>
            </a:pPr>
            <a:r>
              <a:rPr lang="zh-CN" altLang="en-US" sz="1600" dirty="0">
                <a:latin typeface="华文中宋" panose="02010600040101010101" pitchFamily="2" charset="-122"/>
                <a:ea typeface="华文中宋" panose="02010600040101010101" pitchFamily="2" charset="-122"/>
              </a:rPr>
              <a:t>      第五，具有整合能力。包括儿童对内心世界与外在世界的整合、思想与情感的整合，以及对以上目标中提到的各种能力的整合等。</a:t>
            </a: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斑克街早期教育方案还将上述宽泛的课程目标细化为八条具体的目标，并提出建设性的活动，以协助目标的达成。</a:t>
            </a:r>
          </a:p>
        </p:txBody>
      </p:sp>
    </p:spTree>
    <p:extLst>
      <p:ext uri="{BB962C8B-B14F-4D97-AF65-F5344CB8AC3E}">
        <p14:creationId xmlns:p14="http://schemas.microsoft.com/office/powerpoint/2010/main" val="35570502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D010EB-4838-45E5-DFC9-C3AC4F6D4AA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2DEF0D4-3591-57D4-DD59-31F0781D1A2E}"/>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F991EABA-4185-4445-881D-8DC5FB880B65}"/>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（二） 斑克街早期教育方案的基本要素</a:t>
            </a:r>
          </a:p>
        </p:txBody>
      </p:sp>
      <p:sp>
        <p:nvSpPr>
          <p:cNvPr id="6" name="内容占位符 5">
            <a:extLst>
              <a:ext uri="{FF2B5EF4-FFF2-40B4-BE49-F238E27FC236}">
                <a16:creationId xmlns:a16="http://schemas.microsoft.com/office/drawing/2014/main" id="{BA969EAA-BF4A-D6F5-63F3-FB0E0CC3792F}"/>
              </a:ext>
            </a:extLst>
          </p:cNvPr>
          <p:cNvSpPr>
            <a:spLocks noGrp="1"/>
          </p:cNvSpPr>
          <p:nvPr>
            <p:ph idx="1"/>
          </p:nvPr>
        </p:nvSpPr>
        <p:spPr>
          <a:xfrm>
            <a:off x="0" y="2165259"/>
            <a:ext cx="12192000" cy="4692741"/>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课程内容</a:t>
            </a:r>
            <a:endParaRPr lang="en-US" altLang="zh-CN" b="1" dirty="0">
              <a:latin typeface="华文中宋" panose="02010600040101010101" pitchFamily="2" charset="-122"/>
              <a:ea typeface="华文中宋" panose="02010600040101010101" pitchFamily="2" charset="-122"/>
            </a:endParaRPr>
          </a:p>
          <a:p>
            <a:pPr marL="0" indent="0">
              <a:lnSpc>
                <a:spcPct val="150000"/>
              </a:lnSpc>
              <a:buNone/>
            </a:pPr>
            <a:r>
              <a:rPr lang="en-US" altLang="zh-CN"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在斑克街早期教育方案中，课程以综合的方式整合经验，以帮助儿童获得和加深对世界的认识与理解。他们认为，对儿童而言，最有意义的经验是那些相互联系的，而不是相互割裂的经验。</a:t>
            </a:r>
          </a:p>
          <a:p>
            <a:pPr marL="0" indent="0">
              <a:lnSpc>
                <a:spcPct val="150000"/>
              </a:lnSpc>
              <a:buNone/>
            </a:pPr>
            <a:r>
              <a:rPr lang="zh-CN" altLang="en-US" dirty="0">
                <a:latin typeface="华文中宋" panose="02010600040101010101" pitchFamily="2" charset="-122"/>
                <a:ea typeface="华文中宋" panose="02010600040101010101" pitchFamily="2" charset="-122"/>
              </a:rPr>
              <a:t>      由于斑克街早期教育方案强调社会性的发展，课程内容就以“社会学习”为核心，以“社会学习”的问题为综合性课程的主题。学习内容主要包括：（</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）人类与周围的自然环境；（</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）人与家庭、社区以及更广阔的外在世界的关系；（</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）代际之间的联系与沟通；（</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）通过神话、宗教、科学、艺术来了解生命的意义；（</a:t>
            </a:r>
            <a:r>
              <a:rPr lang="en-US" altLang="zh-CN" dirty="0">
                <a:latin typeface="华文中宋" panose="02010600040101010101" pitchFamily="2" charset="-122"/>
                <a:ea typeface="华文中宋" panose="02010600040101010101" pitchFamily="2" charset="-122"/>
              </a:rPr>
              <a:t>5</a:t>
            </a:r>
            <a:r>
              <a:rPr lang="zh-CN" altLang="en-US" dirty="0">
                <a:latin typeface="华文中宋" panose="02010600040101010101" pitchFamily="2" charset="-122"/>
                <a:ea typeface="华文中宋" panose="02010600040101010101" pitchFamily="2" charset="-122"/>
              </a:rPr>
              <a:t>）受某种价值观支配的个体和集体的行为；（</a:t>
            </a:r>
            <a:r>
              <a:rPr lang="en-US" altLang="zh-CN" dirty="0">
                <a:latin typeface="华文中宋" panose="02010600040101010101" pitchFamily="2" charset="-122"/>
                <a:ea typeface="华文中宋" panose="02010600040101010101" pitchFamily="2" charset="-122"/>
              </a:rPr>
              <a:t>6</a:t>
            </a:r>
            <a:r>
              <a:rPr lang="zh-CN" altLang="en-US" dirty="0">
                <a:latin typeface="华文中宋" panose="02010600040101010101" pitchFamily="2" charset="-122"/>
                <a:ea typeface="华文中宋" panose="02010600040101010101" pitchFamily="2" charset="-122"/>
              </a:rPr>
              <a:t>）将变化视为生活的常态；（</a:t>
            </a:r>
            <a:r>
              <a:rPr lang="en-US" altLang="zh-CN" dirty="0">
                <a:latin typeface="华文中宋" panose="02010600040101010101" pitchFamily="2" charset="-122"/>
                <a:ea typeface="华文中宋" panose="02010600040101010101" pitchFamily="2" charset="-122"/>
              </a:rPr>
              <a:t>7</a:t>
            </a:r>
            <a:r>
              <a:rPr lang="zh-CN" altLang="en-US" dirty="0">
                <a:latin typeface="华文中宋" panose="02010600040101010101" pitchFamily="2" charset="-122"/>
                <a:ea typeface="华文中宋" panose="02010600040101010101" pitchFamily="2" charset="-122"/>
              </a:rPr>
              <a:t>）学会如何解决问题。斑克街早期教育方案以上面的内容为主题，以综合的方式整合美术、音乐、数学、科学、阅读、书写等各种不同的经验，并促进儿童社会性、情感和认知等方面的共同发展。</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40195456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DC1AA1-C5B8-8044-02E4-C0806BB3438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C293A04-38DB-2E89-7007-4B69BD668D98}"/>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39129AC9-E9DA-FBDF-FC64-670AE6DDE2C3}"/>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（二） 斑克街早期教育方案的基本要素</a:t>
            </a:r>
          </a:p>
        </p:txBody>
      </p:sp>
      <p:sp>
        <p:nvSpPr>
          <p:cNvPr id="6" name="内容占位符 5">
            <a:extLst>
              <a:ext uri="{FF2B5EF4-FFF2-40B4-BE49-F238E27FC236}">
                <a16:creationId xmlns:a16="http://schemas.microsoft.com/office/drawing/2014/main" id="{88205190-28E3-A764-964D-FD44D127D887}"/>
              </a:ext>
            </a:extLst>
          </p:cNvPr>
          <p:cNvSpPr>
            <a:spLocks noGrp="1"/>
          </p:cNvSpPr>
          <p:nvPr>
            <p:ph idx="1"/>
          </p:nvPr>
        </p:nvSpPr>
        <p:spPr>
          <a:xfrm>
            <a:off x="0" y="2165259"/>
            <a:ext cx="12192000" cy="4692741"/>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课程内容</a:t>
            </a:r>
            <a:endParaRPr lang="en-US" altLang="zh-CN" b="1"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鼓励教师自主地去选择和组织教学内容，但提出了一些教育内容选择的原则，如教师在设计课程时要从幼儿的生活环境和兴趣点出发；将幼儿的经验与类似的主题联结，以帮助幼儿理解；提供的活动能让幼儿将对周围环境的兴趣与想法表达出来并加以完善；安排戏剧式的游戏促进幼儿各方面的发展；课程内容应反映两个主要的主题，一是方法，一是起源的问题；学习经验的顺序应该是从开放性和探索性的活动进入到较有结构性的活动；课程的组织要有弹性，让幼儿在已建立好的课程架构中做选择。</a:t>
            </a:r>
          </a:p>
        </p:txBody>
      </p:sp>
    </p:spTree>
    <p:extLst>
      <p:ext uri="{BB962C8B-B14F-4D97-AF65-F5344CB8AC3E}">
        <p14:creationId xmlns:p14="http://schemas.microsoft.com/office/powerpoint/2010/main" val="2832524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909416-1C9B-8FD8-F593-B6606FC439C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A795CDD-270D-37D1-098A-226DB346020E}"/>
              </a:ext>
            </a:extLst>
          </p:cNvPr>
          <p:cNvSpPr>
            <a:spLocks noGrp="1"/>
          </p:cNvSpPr>
          <p:nvPr>
            <p:ph type="title"/>
          </p:nvPr>
        </p:nvSpPr>
        <p:spPr/>
        <p:txBody>
          <a:bodyPr/>
          <a:lstStyle/>
          <a:p>
            <a:r>
              <a:rPr lang="zh-CN" altLang="en-US" dirty="0"/>
              <a:t>第一节  课程模式概述</a:t>
            </a:r>
          </a:p>
        </p:txBody>
      </p:sp>
      <p:sp>
        <p:nvSpPr>
          <p:cNvPr id="4" name="文本框 3">
            <a:extLst>
              <a:ext uri="{FF2B5EF4-FFF2-40B4-BE49-F238E27FC236}">
                <a16:creationId xmlns:a16="http://schemas.microsoft.com/office/drawing/2014/main" id="{202D55AE-AE4E-9D63-66DC-61603AAAEF49}"/>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课程模式的基本要素</a:t>
            </a:r>
          </a:p>
        </p:txBody>
      </p:sp>
      <p:sp>
        <p:nvSpPr>
          <p:cNvPr id="6" name="内容占位符 5">
            <a:extLst>
              <a:ext uri="{FF2B5EF4-FFF2-40B4-BE49-F238E27FC236}">
                <a16:creationId xmlns:a16="http://schemas.microsoft.com/office/drawing/2014/main" id="{F9D0AC16-2905-6327-4B84-787B1AD11F29}"/>
              </a:ext>
            </a:extLst>
          </p:cNvPr>
          <p:cNvSpPr>
            <a:spLocks noGrp="1"/>
          </p:cNvSpPr>
          <p:nvPr>
            <p:ph idx="1"/>
          </p:nvPr>
        </p:nvSpPr>
        <p:spPr>
          <a:xfrm>
            <a:off x="1" y="1635967"/>
            <a:ext cx="12191999" cy="5222033"/>
          </a:xfrm>
          <a:solidFill>
            <a:srgbClr val="FFFFFF">
              <a:alpha val="10196"/>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从结构上来说，构成课程模式的基本要素有以下内容。</a:t>
            </a:r>
          </a:p>
          <a:p>
            <a:pPr marL="0" indent="0">
              <a:lnSpc>
                <a:spcPct val="150000"/>
              </a:lnSpc>
              <a:buNone/>
            </a:pPr>
            <a:r>
              <a:rPr lang="en-US" altLang="zh-CN" dirty="0">
                <a:latin typeface="华文中宋" panose="02010600040101010101" pitchFamily="2" charset="-122"/>
                <a:ea typeface="华文中宋" panose="02010600040101010101" pitchFamily="2" charset="-122"/>
              </a:rPr>
              <a:t>1. </a:t>
            </a:r>
            <a:r>
              <a:rPr lang="zh-CN" altLang="en-US" dirty="0">
                <a:latin typeface="华文中宋" panose="02010600040101010101" pitchFamily="2" charset="-122"/>
                <a:ea typeface="华文中宋" panose="02010600040101010101" pitchFamily="2" charset="-122"/>
              </a:rPr>
              <a:t>主题</a:t>
            </a:r>
          </a:p>
          <a:p>
            <a:pPr marL="0" indent="0">
              <a:lnSpc>
                <a:spcPct val="150000"/>
              </a:lnSpc>
              <a:buNone/>
            </a:pPr>
            <a:r>
              <a:rPr lang="zh-CN" altLang="en-US" dirty="0">
                <a:latin typeface="华文中宋" panose="02010600040101010101" pitchFamily="2" charset="-122"/>
                <a:ea typeface="华文中宋" panose="02010600040101010101" pitchFamily="2" charset="-122"/>
              </a:rPr>
              <a:t>      每一种课程模式都有其鲜明的个性，这突出体现在模式主题上。每一种课程模式都是由一定的课程理念、课程思想支配和决定的，这种课程理念或思想就是课程模式的主题。课程模式的主题在一定程度上也决定了课程模式的名称。</a:t>
            </a:r>
          </a:p>
          <a:p>
            <a:pPr marL="0" indent="0">
              <a:lnSpc>
                <a:spcPct val="150000"/>
              </a:lnSpc>
              <a:buNone/>
            </a:pPr>
            <a:r>
              <a:rPr lang="zh-CN" altLang="en-US" dirty="0">
                <a:latin typeface="华文中宋" panose="02010600040101010101" pitchFamily="2" charset="-122"/>
                <a:ea typeface="华文中宋" panose="02010600040101010101" pitchFamily="2" charset="-122"/>
              </a:rPr>
              <a:t>    一种课程模式是否成熟，关键看其主题是否独特、鲜明，有代表性和针对性，是否能满足特定教育环境的需要。课程模式的主题筛选、确定和完善的过程，就是课程模式成熟的过程。这也表明，主题是课程模式的核心内容。</a:t>
            </a:r>
          </a:p>
          <a:p>
            <a:pPr marL="0" indent="0">
              <a:lnSpc>
                <a:spcPct val="150000"/>
              </a:lnSpc>
              <a:buNone/>
            </a:pPr>
            <a:r>
              <a:rPr lang="en-US" altLang="zh-CN" dirty="0">
                <a:latin typeface="华文中宋" panose="02010600040101010101" pitchFamily="2" charset="-122"/>
                <a:ea typeface="华文中宋" panose="02010600040101010101" pitchFamily="2" charset="-122"/>
              </a:rPr>
              <a:t>2. </a:t>
            </a:r>
            <a:r>
              <a:rPr lang="zh-CN" altLang="en-US" dirty="0">
                <a:latin typeface="华文中宋" panose="02010600040101010101" pitchFamily="2" charset="-122"/>
                <a:ea typeface="华文中宋" panose="02010600040101010101" pitchFamily="2" charset="-122"/>
              </a:rPr>
              <a:t>结构设定</a:t>
            </a:r>
          </a:p>
          <a:p>
            <a:pPr marL="0" indent="0">
              <a:lnSpc>
                <a:spcPct val="150000"/>
              </a:lnSpc>
              <a:buNone/>
            </a:pPr>
            <a:r>
              <a:rPr lang="zh-CN" altLang="en-US" dirty="0">
                <a:latin typeface="华文中宋" panose="02010600040101010101" pitchFamily="2" charset="-122"/>
                <a:ea typeface="华文中宋" panose="02010600040101010101" pitchFamily="2" charset="-122"/>
              </a:rPr>
              <a:t>      每种课程模式都需要根据主题设定课程目标、课程结构与内容、课程实施与评价等基本要素。如果说主题是课程模式的核心，那么，课程目标、课程结构与内容、课程实施与评价等则是课程模式的主要成分。课程目标是基础，它直接根据课程模式主题的要求，规定课程结构与内容、实施与评价的方向。因此，在课程模式的各构成要素中，目标是由主题转向课程内容与结构的中介。</a:t>
            </a:r>
          </a:p>
        </p:txBody>
      </p:sp>
    </p:spTree>
    <p:extLst>
      <p:ext uri="{BB962C8B-B14F-4D97-AF65-F5344CB8AC3E}">
        <p14:creationId xmlns:p14="http://schemas.microsoft.com/office/powerpoint/2010/main" val="113077390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15CAC2-A15F-A6DD-C805-D3F1148142A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26EB7D0-BE1E-6BC2-6F70-D40E9526E982}"/>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AA3EE9E4-941B-7329-7918-98F85E9BD5FE}"/>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（二） 斑克街早期教育方案的基本要素</a:t>
            </a:r>
          </a:p>
        </p:txBody>
      </p:sp>
      <p:sp>
        <p:nvSpPr>
          <p:cNvPr id="6" name="内容占位符 5">
            <a:extLst>
              <a:ext uri="{FF2B5EF4-FFF2-40B4-BE49-F238E27FC236}">
                <a16:creationId xmlns:a16="http://schemas.microsoft.com/office/drawing/2014/main" id="{E916C861-9813-F859-7C75-FCA670EC459C}"/>
              </a:ext>
            </a:extLst>
          </p:cNvPr>
          <p:cNvSpPr>
            <a:spLocks noGrp="1"/>
          </p:cNvSpPr>
          <p:nvPr>
            <p:ph idx="1"/>
          </p:nvPr>
        </p:nvSpPr>
        <p:spPr>
          <a:xfrm>
            <a:off x="0" y="2165259"/>
            <a:ext cx="7404081" cy="4692741"/>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斑克街早期教育方案的课程设计和实施的工具是课程轮（</a:t>
            </a:r>
            <a:r>
              <a:rPr lang="en-US" altLang="zh-CN" dirty="0">
                <a:latin typeface="华文中宋" panose="02010600040101010101" pitchFamily="2" charset="-122"/>
                <a:ea typeface="华文中宋" panose="02010600040101010101" pitchFamily="2" charset="-122"/>
              </a:rPr>
              <a:t>curriculum wheel</a:t>
            </a:r>
            <a:r>
              <a:rPr lang="zh-CN" altLang="en-US" dirty="0">
                <a:latin typeface="华文中宋" panose="02010600040101010101" pitchFamily="2" charset="-122"/>
                <a:ea typeface="华文中宋" panose="02010600040101010101" pitchFamily="2" charset="-122"/>
              </a:rPr>
              <a:t>），轮的中央是主题，轮辐间的空间是活动区或团体活动的内容，见图</a:t>
            </a:r>
            <a:r>
              <a:rPr lang="en-US" altLang="zh-CN" dirty="0">
                <a:latin typeface="华文中宋" panose="02010600040101010101" pitchFamily="2" charset="-122"/>
                <a:ea typeface="华文中宋" panose="02010600040101010101" pitchFamily="2" charset="-122"/>
              </a:rPr>
              <a:t>9-2</a:t>
            </a:r>
            <a:r>
              <a:rPr lang="zh-CN" altLang="en-US" dirty="0">
                <a:latin typeface="华文中宋" panose="02010600040101010101" pitchFamily="2" charset="-122"/>
                <a:ea typeface="华文中宋" panose="02010600040101010101" pitchFamily="2" charset="-122"/>
              </a:rPr>
              <a:t>。</a:t>
            </a:r>
          </a:p>
          <a:p>
            <a:pPr marL="0" indent="0">
              <a:lnSpc>
                <a:spcPct val="150000"/>
              </a:lnSpc>
              <a:buNone/>
            </a:pPr>
            <a:r>
              <a:rPr lang="zh-CN" altLang="en-US" dirty="0">
                <a:latin typeface="华文中宋" panose="02010600040101010101" pitchFamily="2" charset="-122"/>
                <a:ea typeface="华文中宋" panose="02010600040101010101" pitchFamily="2" charset="-122"/>
              </a:rPr>
              <a:t>      具体的斑克街早期教育方案的课程实施常被分为七个步骤：选择主题；确定目标；教师学习与主题有关的内容并收集资料；开展活动；家庭参与；高潮活动；观察和评价。</a:t>
            </a:r>
          </a:p>
        </p:txBody>
      </p:sp>
      <p:pic>
        <p:nvPicPr>
          <p:cNvPr id="3" name="图片 2">
            <a:extLst>
              <a:ext uri="{FF2B5EF4-FFF2-40B4-BE49-F238E27FC236}">
                <a16:creationId xmlns:a16="http://schemas.microsoft.com/office/drawing/2014/main" id="{761372D0-1984-086A-1538-E0EBEC8D3A38}"/>
              </a:ext>
            </a:extLst>
          </p:cNvPr>
          <p:cNvPicPr>
            <a:picLocks noChangeAspect="1"/>
          </p:cNvPicPr>
          <p:nvPr/>
        </p:nvPicPr>
        <p:blipFill>
          <a:blip r:embed="rId2"/>
          <a:stretch>
            <a:fillRect/>
          </a:stretch>
        </p:blipFill>
        <p:spPr>
          <a:xfrm>
            <a:off x="7404081" y="1421395"/>
            <a:ext cx="4787920" cy="5436606"/>
          </a:xfrm>
          <a:prstGeom prst="rect">
            <a:avLst/>
          </a:prstGeom>
        </p:spPr>
      </p:pic>
    </p:spTree>
    <p:extLst>
      <p:ext uri="{BB962C8B-B14F-4D97-AF65-F5344CB8AC3E}">
        <p14:creationId xmlns:p14="http://schemas.microsoft.com/office/powerpoint/2010/main" val="106967067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4128E3-9702-44E4-B89B-9CCA110536C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D0E8061-2223-8FD9-75FD-6398D5D598FD}"/>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61A2D495-7982-ADFC-1999-55D72EE5E8AD}"/>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（二） 斑克街早期教育方案的基本要素</a:t>
            </a:r>
          </a:p>
        </p:txBody>
      </p:sp>
      <p:sp>
        <p:nvSpPr>
          <p:cNvPr id="6" name="内容占位符 5">
            <a:extLst>
              <a:ext uri="{FF2B5EF4-FFF2-40B4-BE49-F238E27FC236}">
                <a16:creationId xmlns:a16="http://schemas.microsoft.com/office/drawing/2014/main" id="{CBF42DD7-A3BF-24D1-9CC3-8E1427D62B92}"/>
              </a:ext>
            </a:extLst>
          </p:cNvPr>
          <p:cNvSpPr>
            <a:spLocks noGrp="1"/>
          </p:cNvSpPr>
          <p:nvPr>
            <p:ph idx="1"/>
          </p:nvPr>
        </p:nvSpPr>
        <p:spPr>
          <a:xfrm>
            <a:off x="0" y="2165259"/>
            <a:ext cx="12258392" cy="4692741"/>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的课程实施注重环境的创设。“通常人们称斑克街早期教育方案就是开放教育，这种模式的基本思想就是只要为儿童提供一个良好的成长环境，他们就能选择适宜的活动并从中不断学习。”为此，在斑克街早期教育方案课程实施中，首先强调教室空间的规划，空间的安排兼顾个人活动与团体活动的需求，整个环境所提供的就是一个快乐的、学习的、开放性的社会环境。典型的斑克街早期教育方案的教室是界限清楚、功能分明的角落式的规划。教师将教室布置成不同的学习区角，如数学、自然、艺术、戏剧游戏和音乐等，让幼儿有接触各种不同活动的可能性，有选择活动的机会。这些区角除了有丰富的材料和经验外，还与集体中幼儿的年龄和兴趣有关，从而可以鼓励他们整合意义的关系。斑克街早期教育方案还强调在环境创设中，提供给幼儿的材料应是能让幼儿自发探索、实验和表征的素材，如积木、黏土、水、沙、颜料等非结构性材料，是能让幼儿自由运用的最佳材料，而且材料放置在开放式的架子上，幼儿可以自由取用。</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351193286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C6506-F628-D51C-FF86-3F842289FD9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8794951-C587-71C1-FDD0-0DA0A179A13D}"/>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F2C2DBE2-2C61-4B83-4CBA-26EB8BC1A705}"/>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（二） 斑克街早期教育方案的基本要素</a:t>
            </a:r>
          </a:p>
        </p:txBody>
      </p:sp>
      <p:sp>
        <p:nvSpPr>
          <p:cNvPr id="6" name="内容占位符 5">
            <a:extLst>
              <a:ext uri="{FF2B5EF4-FFF2-40B4-BE49-F238E27FC236}">
                <a16:creationId xmlns:a16="http://schemas.microsoft.com/office/drawing/2014/main" id="{B2827F14-0F9A-0726-18A6-5BDC4EDDC4C5}"/>
              </a:ext>
            </a:extLst>
          </p:cNvPr>
          <p:cNvSpPr>
            <a:spLocks noGrp="1"/>
          </p:cNvSpPr>
          <p:nvPr>
            <p:ph idx="1"/>
          </p:nvPr>
        </p:nvSpPr>
        <p:spPr>
          <a:xfrm>
            <a:off x="0" y="2165259"/>
            <a:ext cx="12258392" cy="4692741"/>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斑克街早期教育方案课程实施的时间安排，在符合教育目标和课程目标的基本前提下，教师有自己变化的空间。为了让幼儿形成一种有秩序的感觉，学校每天作息的安排有一定的顺序。</a:t>
            </a: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课程实施强调幼儿的主动学习，认为适当的学习就是主动地学习，为此，教师要做到：先赋予幼儿提问、探索与计划的角色；教师随时运用适当的机会，鼓励幼儿用心观察，在不同的经验与转换经验过程中做比较；幼儿在教室里获得的不同经验，正是提升语言发展与思考过程的主要素材，教师要常运用幼儿的亲身经验，去澄清其认知的意义；不论学习内容是什么，接触、探索、观察与通过口语及非口语的表达等要素，一定要包括在学习的历程中。</a:t>
            </a: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斑克街早期教育方案的课程实施强调灵活性，指出教师应将事先设计好的教学计划与幼儿引出的相关活动交互运用。</a:t>
            </a: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斑克街早期教育方案强调教师在幼儿认知发展和社会情绪发展方面所扮演的角色，教师的作用体现为促进幼儿的认知和社会情绪方面的发展。</a:t>
            </a:r>
          </a:p>
        </p:txBody>
      </p:sp>
    </p:spTree>
    <p:extLst>
      <p:ext uri="{BB962C8B-B14F-4D97-AF65-F5344CB8AC3E}">
        <p14:creationId xmlns:p14="http://schemas.microsoft.com/office/powerpoint/2010/main" val="8246548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8C6C52-6F9C-7482-A6A0-F3B5D917043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B7DD871-85C3-F8B5-332E-D5267EC76DD8}"/>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F42D7AE0-BCAB-6C72-CFBF-A08DDDD0ED04}"/>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（二） 斑克街早期教育方案的基本要素</a:t>
            </a:r>
          </a:p>
        </p:txBody>
      </p:sp>
      <p:sp>
        <p:nvSpPr>
          <p:cNvPr id="6" name="内容占位符 5">
            <a:extLst>
              <a:ext uri="{FF2B5EF4-FFF2-40B4-BE49-F238E27FC236}">
                <a16:creationId xmlns:a16="http://schemas.microsoft.com/office/drawing/2014/main" id="{EA88B405-CB31-241C-B0D8-609849600432}"/>
              </a:ext>
            </a:extLst>
          </p:cNvPr>
          <p:cNvSpPr>
            <a:spLocks noGrp="1"/>
          </p:cNvSpPr>
          <p:nvPr>
            <p:ph idx="1"/>
          </p:nvPr>
        </p:nvSpPr>
        <p:spPr>
          <a:xfrm>
            <a:off x="0" y="2165259"/>
            <a:ext cx="12258392" cy="4692741"/>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endParaRPr lang="en-US" altLang="zh-CN" b="1"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的课程实施除了依靠学校，还依靠与家庭的共同工作。该方案认为，学校应该是一个充满活力的社区，它作为社会的一部分要与社会密切相连，而不是孤立为一个专门读书的场所。这就意味着儿童的家庭以及其他社区机构也应分担学校的责任。斑克街早期教育方案与家庭共同工作的形式，包括教师深入家庭和家长参与教育机构工作等，斑克街家庭中心（</a:t>
            </a:r>
            <a:r>
              <a:rPr lang="en-US" altLang="zh-CN" dirty="0">
                <a:latin typeface="华文中宋" panose="02010600040101010101" pitchFamily="2" charset="-122"/>
                <a:ea typeface="华文中宋" panose="02010600040101010101" pitchFamily="2" charset="-122"/>
              </a:rPr>
              <a:t>the Bank Street Family Center</a:t>
            </a:r>
            <a:r>
              <a:rPr lang="zh-CN" altLang="en-US" dirty="0">
                <a:latin typeface="华文中宋" panose="02010600040101010101" pitchFamily="2" charset="-122"/>
                <a:ea typeface="华文中宋" panose="02010600040101010101" pitchFamily="2" charset="-122"/>
              </a:rPr>
              <a:t>）就是其中的一种形式。斑克街家庭中心邀请和鼓励家庭成员在一日中的任何时间内访问和参与该中心的活动，并创造欢迎的、家庭式的环境和气氛，保证儿童和成人感到舒适。在进入该中心的最初几个星期，儿童只是自由地探索和游戏，为的是使儿童感到安全、受到尊重和得到照顾，并在家庭与教师之间建立起相互信任的伙伴关系。交流、支持和合作是保持这种关系的关键，家长每天都能收到描述自己孩子日常生活和活动的记录，每个月都能看到介绍该中心运行情况的相关信息。</a:t>
            </a:r>
          </a:p>
        </p:txBody>
      </p:sp>
    </p:spTree>
    <p:extLst>
      <p:ext uri="{BB962C8B-B14F-4D97-AF65-F5344CB8AC3E}">
        <p14:creationId xmlns:p14="http://schemas.microsoft.com/office/powerpoint/2010/main" val="19206177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9729B-B7F9-F326-0E23-99A0EABD677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6A794AA-B416-D4A4-FAA5-B66332CE6FAA}"/>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B627A25E-C807-EFE9-9E4E-824777AE0142}"/>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（二） 斑克街早期教育方案的基本要素</a:t>
            </a:r>
          </a:p>
        </p:txBody>
      </p:sp>
      <p:sp>
        <p:nvSpPr>
          <p:cNvPr id="6" name="内容占位符 5">
            <a:extLst>
              <a:ext uri="{FF2B5EF4-FFF2-40B4-BE49-F238E27FC236}">
                <a16:creationId xmlns:a16="http://schemas.microsoft.com/office/drawing/2014/main" id="{645C3A50-4DF8-D73D-FFDE-DD08310DF5BF}"/>
              </a:ext>
            </a:extLst>
          </p:cNvPr>
          <p:cNvSpPr>
            <a:spLocks noGrp="1"/>
          </p:cNvSpPr>
          <p:nvPr>
            <p:ph idx="1"/>
          </p:nvPr>
        </p:nvSpPr>
        <p:spPr>
          <a:xfrm>
            <a:off x="0" y="2165259"/>
            <a:ext cx="12258392" cy="4692741"/>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4. </a:t>
            </a:r>
            <a:r>
              <a:rPr lang="zh-CN" altLang="en-US" b="1" dirty="0">
                <a:latin typeface="华文中宋" panose="02010600040101010101" pitchFamily="2" charset="-122"/>
                <a:ea typeface="华文中宋" panose="02010600040101010101" pitchFamily="2" charset="-122"/>
              </a:rPr>
              <a:t>课程评价</a:t>
            </a:r>
          </a:p>
          <a:p>
            <a:pPr marL="0" indent="0">
              <a:lnSpc>
                <a:spcPct val="150000"/>
              </a:lnSpc>
              <a:buNone/>
            </a:pPr>
            <a:r>
              <a:rPr lang="zh-CN" altLang="en-US" dirty="0">
                <a:latin typeface="华文中宋" panose="02010600040101010101" pitchFamily="2" charset="-122"/>
                <a:ea typeface="华文中宋" panose="02010600040101010101" pitchFamily="2" charset="-122"/>
              </a:rPr>
              <a:t>      斑克街早期教育方案强调真实性评价。教师要收集儿童的各种作品及对儿童的观察记录等资料。有意义的资料包括：教师对儿童理解方式的观察（如阅读、数学、操作材料、与他人互动）；儿童活动的档案袋（如艺术、写作、计算、建构等作品）；对年龄稍大的儿童，教师收集设计的检测儿童学习质量和技巧的资料（如航海日志、实验报告、编列目录、单元学习结束的作业）。这些资料可用来说明儿童成长、学习的情形，以及了解儿童的特点、需要、兴趣与长处。分析和总结数据也给教师提供了和家长沟通的基本材料及下一步计划课程的基础。因此，斑克街早期教育方案中评价、学习和课程是整合的，这也是杜威进步主义教育实验的科学方法。</a:t>
            </a:r>
          </a:p>
        </p:txBody>
      </p:sp>
    </p:spTree>
    <p:extLst>
      <p:ext uri="{BB962C8B-B14F-4D97-AF65-F5344CB8AC3E}">
        <p14:creationId xmlns:p14="http://schemas.microsoft.com/office/powerpoint/2010/main" val="331143545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06525A-FC2E-083C-7E59-B77C495FA2E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6A1CE39-1E38-9931-7CF2-56625D53BE68}"/>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8C610E8C-6199-7083-9CBE-673006436779}"/>
              </a:ext>
            </a:extLst>
          </p:cNvPr>
          <p:cNvSpPr txBox="1"/>
          <p:nvPr/>
        </p:nvSpPr>
        <p:spPr>
          <a:xfrm>
            <a:off x="863946" y="1279053"/>
            <a:ext cx="7978396" cy="954107"/>
          </a:xfrm>
          <a:prstGeom prst="rect">
            <a:avLst/>
          </a:prstGeom>
          <a:noFill/>
        </p:spPr>
        <p:txBody>
          <a:bodyPr wrap="square" rtlCol="0">
            <a:spAutoFit/>
          </a:bodyPr>
          <a:lstStyle/>
          <a:p>
            <a:r>
              <a:rPr lang="zh-CN" altLang="en-US" sz="2800" dirty="0"/>
              <a:t>一、 斑克街早期教育方案</a:t>
            </a:r>
            <a:endParaRPr lang="en-US" altLang="zh-CN" sz="2800" dirty="0"/>
          </a:p>
          <a:p>
            <a:r>
              <a:rPr lang="zh-CN" altLang="en-US" sz="2800" dirty="0"/>
              <a:t>（三） 对斑克街早期教育方案的评析</a:t>
            </a:r>
          </a:p>
        </p:txBody>
      </p:sp>
      <p:sp>
        <p:nvSpPr>
          <p:cNvPr id="6" name="内容占位符 5">
            <a:extLst>
              <a:ext uri="{FF2B5EF4-FFF2-40B4-BE49-F238E27FC236}">
                <a16:creationId xmlns:a16="http://schemas.microsoft.com/office/drawing/2014/main" id="{E7FCD541-7512-9C60-0266-818CE718413A}"/>
              </a:ext>
            </a:extLst>
          </p:cNvPr>
          <p:cNvSpPr>
            <a:spLocks noGrp="1"/>
          </p:cNvSpPr>
          <p:nvPr>
            <p:ph idx="1"/>
          </p:nvPr>
        </p:nvSpPr>
        <p:spPr>
          <a:xfrm>
            <a:off x="0" y="2165259"/>
            <a:ext cx="12258392" cy="4692741"/>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调课程目标是促进幼儿的全面发展，培养“整个儿童”，特别强调儿童认知和情绪的密切关系。其课程实施注重为儿童提供一个良好的、安全的成长环境，使他们能选择适宜的活动并从中主动学习，与环境有效互动；课程组织富有一定的弹性和开放性；幼儿园重视与家长的共同工作，努力与家长建立起相互信任的伙伴关系。课程内容以有关社会问题的主题为核心来综合各领域知识，使幼儿获得整合的经验等。以上这些思想和做法对当前我国的幼儿园课程改革和实践仍有着重大的借鉴意义。</a:t>
            </a:r>
          </a:p>
          <a:p>
            <a:pPr marL="0" indent="0">
              <a:lnSpc>
                <a:spcPct val="150000"/>
              </a:lnSpc>
              <a:buNone/>
            </a:pPr>
            <a:r>
              <a:rPr lang="zh-CN" altLang="en-US" dirty="0">
                <a:latin typeface="华文中宋" panose="02010600040101010101" pitchFamily="2" charset="-122"/>
                <a:ea typeface="华文中宋" panose="02010600040101010101" pitchFamily="2" charset="-122"/>
              </a:rPr>
              <a:t>      然而，斑克街早期教育方案关注儿童情绪和心理的健康发展，强调情绪在认知发展中的重要作用，该方案的课程效果与那些强调认知发展或学业技能获得的课程所集中形成的短期效果相比，往往是处于劣势的。此外，该方案的课程对教师的要求相对较高，开放性、低结构的课程组织形式要求教师灵活地应对各种复杂而不确定的问题。</a:t>
            </a:r>
          </a:p>
        </p:txBody>
      </p:sp>
    </p:spTree>
    <p:extLst>
      <p:ext uri="{BB962C8B-B14F-4D97-AF65-F5344CB8AC3E}">
        <p14:creationId xmlns:p14="http://schemas.microsoft.com/office/powerpoint/2010/main" val="25715427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4D4D2B-BDE0-0C6B-CF54-4C29A4F7BB4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38CC749-4F1A-3AAE-99B8-8903396A5592}"/>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C4169FA3-C0BD-DC5C-A25B-B2A9C4884842}"/>
              </a:ext>
            </a:extLst>
          </p:cNvPr>
          <p:cNvSpPr txBox="1"/>
          <p:nvPr/>
        </p:nvSpPr>
        <p:spPr>
          <a:xfrm>
            <a:off x="863946" y="1279053"/>
            <a:ext cx="7978396" cy="523220"/>
          </a:xfrm>
          <a:prstGeom prst="rect">
            <a:avLst/>
          </a:prstGeom>
          <a:noFill/>
        </p:spPr>
        <p:txBody>
          <a:bodyPr wrap="square" rtlCol="0">
            <a:spAutoFit/>
          </a:bodyPr>
          <a:lstStyle/>
          <a:p>
            <a:r>
              <a:rPr lang="zh-CN" altLang="en-US" sz="2800" dirty="0"/>
              <a:t>二、 蒙台梭利教学法</a:t>
            </a:r>
          </a:p>
        </p:txBody>
      </p:sp>
      <p:sp>
        <p:nvSpPr>
          <p:cNvPr id="6" name="内容占位符 5">
            <a:extLst>
              <a:ext uri="{FF2B5EF4-FFF2-40B4-BE49-F238E27FC236}">
                <a16:creationId xmlns:a16="http://schemas.microsoft.com/office/drawing/2014/main" id="{521F86DF-0CB5-4F2D-8E4C-BB23CDB36173}"/>
              </a:ext>
            </a:extLst>
          </p:cNvPr>
          <p:cNvSpPr>
            <a:spLocks noGrp="1"/>
          </p:cNvSpPr>
          <p:nvPr>
            <p:ph idx="1"/>
          </p:nvPr>
        </p:nvSpPr>
        <p:spPr>
          <a:xfrm>
            <a:off x="0" y="2165259"/>
            <a:ext cx="9587620" cy="4692741"/>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a:t>
            </a:r>
            <a:r>
              <a:rPr lang="en-US" altLang="zh-CN" dirty="0">
                <a:latin typeface="华文中宋" panose="02010600040101010101" pitchFamily="2" charset="-122"/>
                <a:ea typeface="华文中宋" panose="02010600040101010101" pitchFamily="2" charset="-122"/>
              </a:rPr>
              <a:t>1870—1952</a:t>
            </a:r>
            <a:r>
              <a:rPr lang="zh-CN" altLang="en-US" dirty="0">
                <a:latin typeface="华文中宋" panose="02010600040101010101" pitchFamily="2" charset="-122"/>
                <a:ea typeface="华文中宋" panose="02010600040101010101" pitchFamily="2" charset="-122"/>
              </a:rPr>
              <a:t>）是意大利著名的儿童教育家，是意大利儿童早期教育的领导者，也是闻名世界的学前教育家。蒙台梭利是意大利第一位获得医学博士学位的女性，她对教育的兴趣始于</a:t>
            </a:r>
            <a:r>
              <a:rPr lang="en-US" altLang="zh-CN" dirty="0">
                <a:latin typeface="华文中宋" panose="02010600040101010101" pitchFamily="2" charset="-122"/>
                <a:ea typeface="华文中宋" panose="02010600040101010101" pitchFamily="2" charset="-122"/>
              </a:rPr>
              <a:t>1896</a:t>
            </a:r>
            <a:r>
              <a:rPr lang="zh-CN" altLang="en-US" dirty="0">
                <a:latin typeface="华文中宋" panose="02010600040101010101" pitchFamily="2" charset="-122"/>
                <a:ea typeface="华文中宋" panose="02010600040101010101" pitchFamily="2" charset="-122"/>
              </a:rPr>
              <a:t>年。当时担任助理医师的蒙台梭利，访视罗马各个精神病院，寻找智力障碍儿童进行治疗。随后，蒙台梭利将接触与关心的对象转移到普通孩子身上。</a:t>
            </a:r>
            <a:r>
              <a:rPr lang="en-US" altLang="zh-CN" dirty="0">
                <a:latin typeface="华文中宋" panose="02010600040101010101" pitchFamily="2" charset="-122"/>
                <a:ea typeface="华文中宋" panose="02010600040101010101" pitchFamily="2" charset="-122"/>
              </a:rPr>
              <a:t>1907</a:t>
            </a:r>
            <a:r>
              <a:rPr lang="zh-CN" altLang="en-US" dirty="0">
                <a:latin typeface="华文中宋" panose="02010600040101010101" pitchFamily="2" charset="-122"/>
                <a:ea typeface="华文中宋" panose="02010600040101010101" pitchFamily="2" charset="-122"/>
              </a:rPr>
              <a:t>年</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月，蒙台梭利在罗马创办了第一所幼儿学校</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儿童之家”（</a:t>
            </a:r>
            <a:r>
              <a:rPr lang="en-US" altLang="zh-CN" dirty="0">
                <a:latin typeface="华文中宋" panose="02010600040101010101" pitchFamily="2" charset="-122"/>
                <a:ea typeface="华文中宋" panose="02010600040101010101" pitchFamily="2" charset="-122"/>
              </a:rPr>
              <a:t>the </a:t>
            </a:r>
            <a:r>
              <a:rPr lang="en-US" altLang="zh-CN" dirty="0" err="1">
                <a:latin typeface="华文中宋" panose="02010600040101010101" pitchFamily="2" charset="-122"/>
                <a:ea typeface="华文中宋" panose="02010600040101010101" pitchFamily="2" charset="-122"/>
              </a:rPr>
              <a:t>Childrens</a:t>
            </a:r>
            <a:r>
              <a:rPr lang="en-US" altLang="zh-CN" dirty="0">
                <a:latin typeface="华文中宋" panose="02010600040101010101" pitchFamily="2" charset="-122"/>
                <a:ea typeface="华文中宋" panose="02010600040101010101" pitchFamily="2" charset="-122"/>
              </a:rPr>
              <a:t> House</a:t>
            </a:r>
            <a:r>
              <a:rPr lang="zh-CN" altLang="en-US" dirty="0">
                <a:latin typeface="华文中宋" panose="02010600040101010101" pitchFamily="2" charset="-122"/>
                <a:ea typeface="华文中宋" panose="02010600040101010101" pitchFamily="2" charset="-122"/>
              </a:rPr>
              <a:t>），将她的教育理论与方法应用在孩子身上，为那些低收入家庭的</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到</a:t>
            </a:r>
            <a:r>
              <a:rPr lang="en-US" altLang="zh-CN" dirty="0">
                <a:latin typeface="华文中宋" panose="02010600040101010101" pitchFamily="2" charset="-122"/>
                <a:ea typeface="华文中宋" panose="02010600040101010101" pitchFamily="2" charset="-122"/>
              </a:rPr>
              <a:t>7</a:t>
            </a:r>
            <a:r>
              <a:rPr lang="zh-CN" altLang="en-US" dirty="0">
                <a:latin typeface="华文中宋" panose="02010600040101010101" pitchFamily="2" charset="-122"/>
                <a:ea typeface="华文中宋" panose="02010600040101010101" pitchFamily="2" charset="-122"/>
              </a:rPr>
              <a:t>岁的儿童提供服务，得到了全球的瞩目。蒙台梭利注重运用生理学、心理学的知识，以及系统观察法和实验法等科学研究方法。</a:t>
            </a:r>
            <a:r>
              <a:rPr lang="en-US" altLang="zh-CN" dirty="0">
                <a:latin typeface="华文中宋" panose="02010600040101010101" pitchFamily="2" charset="-122"/>
                <a:ea typeface="华文中宋" panose="02010600040101010101" pitchFamily="2" charset="-122"/>
              </a:rPr>
              <a:t>1909</a:t>
            </a:r>
            <a:r>
              <a:rPr lang="zh-CN" altLang="en-US" dirty="0">
                <a:latin typeface="华文中宋" panose="02010600040101010101" pitchFamily="2" charset="-122"/>
                <a:ea typeface="华文中宋" panose="02010600040101010101" pitchFamily="2" charset="-122"/>
              </a:rPr>
              <a:t>年，蒙台梭利出版了著作</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蒙台梭利教学法</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the Montessori Method</a:t>
            </a:r>
            <a:r>
              <a:rPr lang="zh-CN" altLang="en-US" dirty="0">
                <a:latin typeface="华文中宋" panose="02010600040101010101" pitchFamily="2" charset="-122"/>
                <a:ea typeface="华文中宋" panose="02010600040101010101" pitchFamily="2" charset="-122"/>
              </a:rPr>
              <a:t>），创立了以感官为基础的幼儿园课程模式。该课程模式是在蒙台梭利为满足意大利贫困儿童的教育需要而提出的观点、材料和方法的基础上发展而成的。蒙台梭利由于其教育理论及“儿童之家”的实践，成为自福禄贝尔时代以来影响最大的幼儿教育家，被称为“幼儿园的改革家”。</a:t>
            </a:r>
          </a:p>
        </p:txBody>
      </p:sp>
      <p:pic>
        <p:nvPicPr>
          <p:cNvPr id="31746" name="Picture 2" descr="蒙台梭利早期教育法（教育） - 搜狗百科">
            <a:extLst>
              <a:ext uri="{FF2B5EF4-FFF2-40B4-BE49-F238E27FC236}">
                <a16:creationId xmlns:a16="http://schemas.microsoft.com/office/drawing/2014/main" id="{3A70CED2-7CD5-E6CD-3147-6FCAA75F82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13617" y="2670771"/>
            <a:ext cx="2578383" cy="31792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112486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FC33E1-7E1E-8FE9-DC71-303EDC724AF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5C44E74-3B5B-5A46-35F7-63DFA21F9F52}"/>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0100DC55-86F6-F3B9-C024-F126A551F2A5}"/>
              </a:ext>
            </a:extLst>
          </p:cNvPr>
          <p:cNvSpPr txBox="1"/>
          <p:nvPr/>
        </p:nvSpPr>
        <p:spPr>
          <a:xfrm>
            <a:off x="863946" y="1279053"/>
            <a:ext cx="7978396" cy="954107"/>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（一） 蒙台梭利教学法的理论基础</a:t>
            </a:r>
          </a:p>
        </p:txBody>
      </p:sp>
      <p:sp>
        <p:nvSpPr>
          <p:cNvPr id="6" name="内容占位符 5">
            <a:extLst>
              <a:ext uri="{FF2B5EF4-FFF2-40B4-BE49-F238E27FC236}">
                <a16:creationId xmlns:a16="http://schemas.microsoft.com/office/drawing/2014/main" id="{7A7373E7-7170-CD62-2D6C-9BF51822D44C}"/>
              </a:ext>
            </a:extLst>
          </p:cNvPr>
          <p:cNvSpPr>
            <a:spLocks noGrp="1"/>
          </p:cNvSpPr>
          <p:nvPr>
            <p:ph idx="1"/>
          </p:nvPr>
        </p:nvSpPr>
        <p:spPr>
          <a:xfrm>
            <a:off x="0" y="2165259"/>
            <a:ext cx="12192000" cy="4692741"/>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对于儿童的发展，蒙台梭利强调儿童具有一种强烈的、天赋的内在生命潜力，这是一种“难以捉摸的东西”，像“生殖细胞”一样规定着个体发展的准则。随着个体的发展，这种生命潜力就渐渐呈现出来，即儿童的生命力是促进儿童发展的根本原因。生命力是由遗传得来的，那么遗传就是儿童发展的第一因素。蒙台梭利认为儿童的成长过程有一个自然程序表，儿童期的发展约到</a:t>
            </a:r>
            <a:r>
              <a:rPr lang="en-US" altLang="zh-CN" dirty="0">
                <a:latin typeface="华文中宋" panose="02010600040101010101" pitchFamily="2" charset="-122"/>
                <a:ea typeface="华文中宋" panose="02010600040101010101" pitchFamily="2" charset="-122"/>
              </a:rPr>
              <a:t>18</a:t>
            </a:r>
            <a:r>
              <a:rPr lang="zh-CN" altLang="en-US" dirty="0">
                <a:latin typeface="华文中宋" panose="02010600040101010101" pitchFamily="2" charset="-122"/>
                <a:ea typeface="华文中宋" panose="02010600040101010101" pitchFamily="2" charset="-122"/>
              </a:rPr>
              <a:t>岁结束，可分为</a:t>
            </a:r>
            <a:r>
              <a:rPr lang="en-US" altLang="zh-CN" dirty="0">
                <a:latin typeface="华文中宋" panose="02010600040101010101" pitchFamily="2" charset="-122"/>
                <a:ea typeface="华文中宋" panose="02010600040101010101" pitchFamily="2" charset="-122"/>
              </a:rPr>
              <a:t>0—6</a:t>
            </a:r>
            <a:r>
              <a:rPr lang="zh-CN" altLang="en-US" dirty="0">
                <a:latin typeface="华文中宋" panose="02010600040101010101" pitchFamily="2" charset="-122"/>
                <a:ea typeface="华文中宋" panose="02010600040101010101" pitchFamily="2" charset="-122"/>
              </a:rPr>
              <a:t>岁、</a:t>
            </a:r>
            <a:r>
              <a:rPr lang="en-US" altLang="zh-CN" dirty="0">
                <a:latin typeface="华文中宋" panose="02010600040101010101" pitchFamily="2" charset="-122"/>
                <a:ea typeface="华文中宋" panose="02010600040101010101" pitchFamily="2" charset="-122"/>
              </a:rPr>
              <a:t>6—12</a:t>
            </a:r>
            <a:r>
              <a:rPr lang="zh-CN" altLang="en-US" dirty="0">
                <a:latin typeface="华文中宋" panose="02010600040101010101" pitchFamily="2" charset="-122"/>
                <a:ea typeface="华文中宋" panose="02010600040101010101" pitchFamily="2" charset="-122"/>
              </a:rPr>
              <a:t>岁、</a:t>
            </a:r>
            <a:r>
              <a:rPr lang="en-US" altLang="zh-CN" dirty="0">
                <a:latin typeface="华文中宋" panose="02010600040101010101" pitchFamily="2" charset="-122"/>
                <a:ea typeface="华文中宋" panose="02010600040101010101" pitchFamily="2" charset="-122"/>
              </a:rPr>
              <a:t>12—18</a:t>
            </a:r>
            <a:r>
              <a:rPr lang="zh-CN" altLang="en-US" dirty="0">
                <a:latin typeface="华文中宋" panose="02010600040101010101" pitchFamily="2" charset="-122"/>
                <a:ea typeface="华文中宋" panose="02010600040101010101" pitchFamily="2" charset="-122"/>
              </a:rPr>
              <a:t>岁三个阶段，每一阶段都有不同的生命特征。因此，教育要顺应儿童生命发展的历程，循着儿童内在的生命法则进行，否则，儿童的生命力就会被扭曲。</a:t>
            </a:r>
          </a:p>
          <a:p>
            <a:pPr marL="0" indent="0">
              <a:lnSpc>
                <a:spcPct val="150000"/>
              </a:lnSpc>
              <a:buNone/>
            </a:pPr>
            <a:r>
              <a:rPr lang="zh-CN" altLang="en-US" dirty="0">
                <a:latin typeface="华文中宋" panose="02010600040101010101" pitchFamily="2" charset="-122"/>
                <a:ea typeface="华文中宋" panose="02010600040101010101" pitchFamily="2" charset="-122"/>
              </a:rPr>
              <a:t>      对于儿童的学习动力，蒙台梭利认为儿童学习的欲望来自其内在生命的冲动。当儿童反复做一个动作时，儿童即与事物产生生命上的交流活动，其智力活动方式也不断地发生变化。当反复做动作的结果令儿童满意时，儿童内心会有成就感、满足感，这种感觉会促使他不断地探索，不断地产生自发性的学习行为。</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11431089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C97768-882E-4B3B-3545-382E7820E39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0DE5872-0385-9DC1-E48E-D35D6CAE75C3}"/>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64C6A1D2-9BF1-6303-D693-1D2640CC7C40}"/>
              </a:ext>
            </a:extLst>
          </p:cNvPr>
          <p:cNvSpPr txBox="1"/>
          <p:nvPr/>
        </p:nvSpPr>
        <p:spPr>
          <a:xfrm>
            <a:off x="863946" y="1279053"/>
            <a:ext cx="7978396" cy="954107"/>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（一） 蒙台梭利教学法的理论基础</a:t>
            </a:r>
          </a:p>
        </p:txBody>
      </p:sp>
      <p:sp>
        <p:nvSpPr>
          <p:cNvPr id="6" name="内容占位符 5">
            <a:extLst>
              <a:ext uri="{FF2B5EF4-FFF2-40B4-BE49-F238E27FC236}">
                <a16:creationId xmlns:a16="http://schemas.microsoft.com/office/drawing/2014/main" id="{AF876100-4DA6-7622-C871-26A224C0D6B5}"/>
              </a:ext>
            </a:extLst>
          </p:cNvPr>
          <p:cNvSpPr>
            <a:spLocks noGrp="1"/>
          </p:cNvSpPr>
          <p:nvPr>
            <p:ph idx="1"/>
          </p:nvPr>
        </p:nvSpPr>
        <p:spPr>
          <a:xfrm>
            <a:off x="0" y="2165259"/>
            <a:ext cx="12192000" cy="4692741"/>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还认为，儿童对于环境刺激有一定的敏感期，它是各年龄阶段体现出的重要特征或心理倾向。这种敏感期与生长现象密切相关，并和一定的年龄相适应。根据长期的观察和研究，蒙台梭利提出了一些心理现象的敏感期，认为儿童期的第一阶段是语言、秩序、感官和良好行为等重要机能发展的敏感期。她要求在敏感期内对儿童进行教育、引导和帮助，从而促进儿童心理的正常发展，避免延误时机带来的心理发展障碍。蒙台梭利认为，从出生到</a:t>
            </a:r>
            <a:r>
              <a:rPr lang="en-US" altLang="zh-CN" dirty="0">
                <a:latin typeface="华文中宋" panose="02010600040101010101" pitchFamily="2" charset="-122"/>
                <a:ea typeface="华文中宋" panose="02010600040101010101" pitchFamily="2" charset="-122"/>
              </a:rPr>
              <a:t>5</a:t>
            </a:r>
            <a:r>
              <a:rPr lang="zh-CN" altLang="en-US" dirty="0">
                <a:latin typeface="华文中宋" panose="02010600040101010101" pitchFamily="2" charset="-122"/>
                <a:ea typeface="华文中宋" panose="02010600040101010101" pitchFamily="2" charset="-122"/>
              </a:rPr>
              <a:t>岁，正是各种感官生长发育的重要时期，是儿童感觉发展的敏感期，这时候，儿童开始建立并完善各种感觉功能，因此，感官教育在蒙台梭利课程中占有突出的地位。她还认为儿童的精神与环境的交流是通过感觉进行的，因此，文化与知识的传递，是要通过感官</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视觉、听觉、嗅觉、味觉、触觉等来进行。幼儿正是通过这些感官去接触世界、了解世界、学习各种各样的事物的，感官无疑是非常重要的“传递知识的工具”。如果能把握机会对幼儿进行感官教育，将在无形中为儿童未来的发展和学习奠定良好的基础。</a:t>
            </a:r>
          </a:p>
        </p:txBody>
      </p:sp>
    </p:spTree>
    <p:extLst>
      <p:ext uri="{BB962C8B-B14F-4D97-AF65-F5344CB8AC3E}">
        <p14:creationId xmlns:p14="http://schemas.microsoft.com/office/powerpoint/2010/main" val="155510257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27A06B-1390-424F-8C42-FA0DFA34624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3112E50-4C06-B388-76A6-964371F8DBF0}"/>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0233C45D-CE0B-338D-8F48-CF36FD52548C}"/>
              </a:ext>
            </a:extLst>
          </p:cNvPr>
          <p:cNvSpPr txBox="1"/>
          <p:nvPr/>
        </p:nvSpPr>
        <p:spPr>
          <a:xfrm>
            <a:off x="863946" y="1279053"/>
            <a:ext cx="7978396" cy="954107"/>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（一） 蒙台梭利教学法的理论基础</a:t>
            </a:r>
          </a:p>
        </p:txBody>
      </p:sp>
      <p:sp>
        <p:nvSpPr>
          <p:cNvPr id="6" name="内容占位符 5">
            <a:extLst>
              <a:ext uri="{FF2B5EF4-FFF2-40B4-BE49-F238E27FC236}">
                <a16:creationId xmlns:a16="http://schemas.microsoft.com/office/drawing/2014/main" id="{434C1FC4-B02D-31BC-2379-CCE57329460B}"/>
              </a:ext>
            </a:extLst>
          </p:cNvPr>
          <p:cNvSpPr>
            <a:spLocks noGrp="1"/>
          </p:cNvSpPr>
          <p:nvPr>
            <p:ph idx="1"/>
          </p:nvPr>
        </p:nvSpPr>
        <p:spPr>
          <a:xfrm>
            <a:off x="0" y="2165259"/>
            <a:ext cx="12192000" cy="4692741"/>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教学法还建立在其“自由观”的理念上。蒙台梭利强调儿童应有权利选择自己要做什么和决定自己的工作要做到什么程度。她认为要建立一种合乎科学的教育，其基本原则是使儿童获得自由，使儿童的天性得以自然地表现，使儿童根据内在推动力的直接指引而行动。儿童具有天赋的潜能，处在不断成长和发展的状态中，教育的基本任务是使每个儿童的潜能在适宜的环境中得到自由的发展。但在蒙台梭利看来，尽管学校给儿童自由，但并不意味着放任和自由主义，或在任何事情上都可以随心所欲，学校应制定儿童行为的规则。因此，蒙台梭利所主张的自由是有限制的自由，“小孩会在许多的诱因中做选择，但他只应该选择他知道的事情。</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小孩的选择在我们呈现给他的选择之间做选择，才是真正的选择”。根据蒙台梭利的观点，只有在自由的氛围中，才可能有真正的纪律。当儿童能够从事满足其内部需要的工作时，儿童会自发地集中注意力去做，延长注意的时间，自我约束开始得到发展，儿童内心会渐渐形成纪律，因此，没有自由就没有纪律，同时，自由的品质也依赖自我约束的内在发展。</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3325684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C566DA-08DF-419A-21B6-22FBB46C7DD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B8F44D4-1DA6-E313-DB15-56C8889B2E74}"/>
              </a:ext>
            </a:extLst>
          </p:cNvPr>
          <p:cNvSpPr>
            <a:spLocks noGrp="1"/>
          </p:cNvSpPr>
          <p:nvPr>
            <p:ph type="title"/>
          </p:nvPr>
        </p:nvSpPr>
        <p:spPr/>
        <p:txBody>
          <a:bodyPr/>
          <a:lstStyle/>
          <a:p>
            <a:r>
              <a:rPr lang="zh-CN" altLang="en-US" dirty="0"/>
              <a:t>第一节  课程模式概述</a:t>
            </a:r>
          </a:p>
        </p:txBody>
      </p:sp>
      <p:sp>
        <p:nvSpPr>
          <p:cNvPr id="4" name="文本框 3">
            <a:extLst>
              <a:ext uri="{FF2B5EF4-FFF2-40B4-BE49-F238E27FC236}">
                <a16:creationId xmlns:a16="http://schemas.microsoft.com/office/drawing/2014/main" id="{D0C6CD98-1DE4-605D-45EB-780D98A765D3}"/>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课程模式的基本要素</a:t>
            </a:r>
          </a:p>
        </p:txBody>
      </p:sp>
      <p:sp>
        <p:nvSpPr>
          <p:cNvPr id="6" name="内容占位符 5">
            <a:extLst>
              <a:ext uri="{FF2B5EF4-FFF2-40B4-BE49-F238E27FC236}">
                <a16:creationId xmlns:a16="http://schemas.microsoft.com/office/drawing/2014/main" id="{A92B18DE-A4A2-85F8-C340-D8270500594A}"/>
              </a:ext>
            </a:extLst>
          </p:cNvPr>
          <p:cNvSpPr>
            <a:spLocks noGrp="1"/>
          </p:cNvSpPr>
          <p:nvPr>
            <p:ph idx="1"/>
          </p:nvPr>
        </p:nvSpPr>
        <p:spPr>
          <a:xfrm>
            <a:off x="0" y="1642189"/>
            <a:ext cx="12191999" cy="5215812"/>
          </a:xfrm>
          <a:solidFill>
            <a:srgbClr val="FFFFFF">
              <a:alpha val="10196"/>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从结构上来说，构成课程模式的基本要素有以下内容。</a:t>
            </a:r>
          </a:p>
          <a:p>
            <a:pPr marL="0" indent="0">
              <a:lnSpc>
                <a:spcPct val="150000"/>
              </a:lnSpc>
              <a:buNone/>
            </a:pPr>
            <a:r>
              <a:rPr lang="en-US" altLang="zh-CN" dirty="0">
                <a:latin typeface="华文中宋" panose="02010600040101010101" pitchFamily="2" charset="-122"/>
                <a:ea typeface="华文中宋" panose="02010600040101010101" pitchFamily="2" charset="-122"/>
              </a:rPr>
              <a:t>3. </a:t>
            </a:r>
            <a:r>
              <a:rPr lang="zh-CN" altLang="en-US" dirty="0">
                <a:latin typeface="华文中宋" panose="02010600040101010101" pitchFamily="2" charset="-122"/>
                <a:ea typeface="华文中宋" panose="02010600040101010101" pitchFamily="2" charset="-122"/>
              </a:rPr>
              <a:t>支持系统与适用环境</a:t>
            </a:r>
          </a:p>
          <a:p>
            <a:pPr marL="0" indent="0">
              <a:lnSpc>
                <a:spcPct val="150000"/>
              </a:lnSpc>
              <a:buNone/>
            </a:pPr>
            <a:r>
              <a:rPr lang="zh-CN" altLang="en-US" dirty="0">
                <a:latin typeface="华文中宋" panose="02010600040101010101" pitchFamily="2" charset="-122"/>
                <a:ea typeface="华文中宋" panose="02010600040101010101" pitchFamily="2" charset="-122"/>
              </a:rPr>
              <a:t>      各种课程模式都具有各自的特点，其建构和实施都应有相对应的独特的支持系统。例如在师资水平与素质、硬件设备与其他物质条件，甚至在幼儿园的管理体制等方面，都有实施和运用的一些特殊的要求。</a:t>
            </a:r>
          </a:p>
          <a:p>
            <a:pPr marL="0" indent="0">
              <a:lnSpc>
                <a:spcPct val="150000"/>
              </a:lnSpc>
              <a:buNone/>
            </a:pPr>
            <a:r>
              <a:rPr lang="zh-CN" altLang="en-US" dirty="0">
                <a:latin typeface="华文中宋" panose="02010600040101010101" pitchFamily="2" charset="-122"/>
                <a:ea typeface="华文中宋" panose="02010600040101010101" pitchFamily="2" charset="-122"/>
              </a:rPr>
              <a:t>    除支持系统外，课程模式与社会文化背景之间的联系也极为密切。每一个课程模式都产生于特定的时代和社会政治、经济脉络之中，都从特定的历史条件和社会文化背景出发，实施运用中也受到社会历史文化与生态条件的限制。因此，一种课程模式往往适用于某种特定的教育环境，适用环境是课程模式的必要构成因素，没有一种“放之四海而皆准”的、适用于每一个国家和地区的课程模式。</a:t>
            </a:r>
          </a:p>
        </p:txBody>
      </p:sp>
    </p:spTree>
    <p:extLst>
      <p:ext uri="{BB962C8B-B14F-4D97-AF65-F5344CB8AC3E}">
        <p14:creationId xmlns:p14="http://schemas.microsoft.com/office/powerpoint/2010/main" val="145100346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550067-A5B6-9AD7-4D83-99721B74087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A6F1CBC-9910-E6B7-B456-1AD550D2F3F5}"/>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0511AC75-EFBB-19D9-926F-6336B73FB575}"/>
              </a:ext>
            </a:extLst>
          </p:cNvPr>
          <p:cNvSpPr txBox="1"/>
          <p:nvPr/>
        </p:nvSpPr>
        <p:spPr>
          <a:xfrm>
            <a:off x="863946" y="1279053"/>
            <a:ext cx="7978396" cy="954107"/>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（一） 蒙台梭利教学法的理论基础</a:t>
            </a:r>
          </a:p>
        </p:txBody>
      </p:sp>
      <p:sp>
        <p:nvSpPr>
          <p:cNvPr id="6" name="内容占位符 5">
            <a:extLst>
              <a:ext uri="{FF2B5EF4-FFF2-40B4-BE49-F238E27FC236}">
                <a16:creationId xmlns:a16="http://schemas.microsoft.com/office/drawing/2014/main" id="{029730E8-0E73-72BE-4494-493F5DEB4E31}"/>
              </a:ext>
            </a:extLst>
          </p:cNvPr>
          <p:cNvSpPr>
            <a:spLocks noGrp="1"/>
          </p:cNvSpPr>
          <p:nvPr>
            <p:ph idx="1"/>
          </p:nvPr>
        </p:nvSpPr>
        <p:spPr>
          <a:xfrm>
            <a:off x="0" y="2165259"/>
            <a:ext cx="12192000" cy="4692741"/>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另外，蒙台梭利认为儿童发展是在活动中实现的，自发的活动（</a:t>
            </a:r>
            <a:r>
              <a:rPr lang="en-US" altLang="zh-CN" dirty="0">
                <a:latin typeface="华文中宋" panose="02010600040101010101" pitchFamily="2" charset="-122"/>
                <a:ea typeface="华文中宋" panose="02010600040101010101" pitchFamily="2" charset="-122"/>
              </a:rPr>
              <a:t>spontaneous activity</a:t>
            </a:r>
            <a:r>
              <a:rPr lang="zh-CN" altLang="en-US" dirty="0">
                <a:latin typeface="华文中宋" panose="02010600040101010101" pitchFamily="2" charset="-122"/>
                <a:ea typeface="华文中宋" panose="02010600040101010101" pitchFamily="2" charset="-122"/>
              </a:rPr>
              <a:t>）在</a:t>
            </a:r>
            <a:r>
              <a:rPr lang="en-US" altLang="zh-CN" dirty="0">
                <a:latin typeface="华文中宋" panose="02010600040101010101" pitchFamily="2" charset="-122"/>
                <a:ea typeface="华文中宋" panose="02010600040101010101" pitchFamily="2" charset="-122"/>
              </a:rPr>
              <a:t>3—6</a:t>
            </a:r>
            <a:r>
              <a:rPr lang="zh-CN" altLang="en-US" dirty="0">
                <a:latin typeface="华文中宋" panose="02010600040101010101" pitchFamily="2" charset="-122"/>
                <a:ea typeface="华文中宋" panose="02010600040101010101" pitchFamily="2" charset="-122"/>
              </a:rPr>
              <a:t>岁儿童的心理发展中有着极其重要的意义。她利用“儿童之家”温馨、自由的教育环境和丰富多彩的操作教具材料，对儿童进行动作、感官和语言教育等，以促进儿童的自发活动。</a:t>
            </a:r>
          </a:p>
        </p:txBody>
      </p:sp>
    </p:spTree>
    <p:extLst>
      <p:ext uri="{BB962C8B-B14F-4D97-AF65-F5344CB8AC3E}">
        <p14:creationId xmlns:p14="http://schemas.microsoft.com/office/powerpoint/2010/main" val="21500557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92C09-C132-4D1F-7B0C-374EEFFB00E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1FE93AF-E8B6-16C6-C88A-25561BC0781C}"/>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9423CEF8-1794-DAFA-14CD-843CEB1C7719}"/>
              </a:ext>
            </a:extLst>
          </p:cNvPr>
          <p:cNvSpPr txBox="1"/>
          <p:nvPr/>
        </p:nvSpPr>
        <p:spPr>
          <a:xfrm>
            <a:off x="863946" y="1279053"/>
            <a:ext cx="7978396" cy="1384995"/>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（二） 蒙台梭利教学法的基本要素</a:t>
            </a:r>
            <a:endParaRPr lang="en-US" altLang="zh-CN" sz="2800" dirty="0"/>
          </a:p>
          <a:p>
            <a:r>
              <a:rPr lang="en-US" altLang="zh-CN" sz="2800" dirty="0"/>
              <a:t>1.</a:t>
            </a:r>
            <a:r>
              <a:rPr lang="zh-CN" altLang="en-US" sz="2800" dirty="0"/>
              <a:t>课程目标</a:t>
            </a:r>
          </a:p>
        </p:txBody>
      </p:sp>
      <p:sp>
        <p:nvSpPr>
          <p:cNvPr id="6" name="内容占位符 5">
            <a:extLst>
              <a:ext uri="{FF2B5EF4-FFF2-40B4-BE49-F238E27FC236}">
                <a16:creationId xmlns:a16="http://schemas.microsoft.com/office/drawing/2014/main" id="{20BF805B-B682-AC7A-5EA3-728E1625104C}"/>
              </a:ext>
            </a:extLst>
          </p:cNvPr>
          <p:cNvSpPr>
            <a:spLocks noGrp="1"/>
          </p:cNvSpPr>
          <p:nvPr>
            <p:ph idx="1"/>
          </p:nvPr>
        </p:nvSpPr>
        <p:spPr>
          <a:xfrm>
            <a:off x="0" y="2933323"/>
            <a:ext cx="12192000" cy="3924677"/>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强调教育的基本目标就是促进儿童的发现和自由，“儿童生命”是蒙台梭利教学法的出发点和归宿。她认为教育的目的在于发现和顺从儿童的“生命法则”，帮助儿童逐渐展开其内在的潜力，使儿童的内在生命力表现出来。“因此，教育要做的第一件事就是发现儿童的真实天性，然后支持他们正常的发展。”</a:t>
            </a:r>
          </a:p>
          <a:p>
            <a:pPr marL="0" indent="0">
              <a:lnSpc>
                <a:spcPct val="150000"/>
              </a:lnSpc>
              <a:buNone/>
            </a:pPr>
            <a:r>
              <a:rPr lang="zh-CN" altLang="en-US" dirty="0">
                <a:latin typeface="华文中宋" panose="02010600040101010101" pitchFamily="2" charset="-122"/>
                <a:ea typeface="华文中宋" panose="02010600040101010101" pitchFamily="2" charset="-122"/>
              </a:rPr>
              <a:t>      同时，蒙台梭利认为发展的目的是成长，儿童不断地、努力地创造“未来的他”</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成人，而教育的终极目的是为儿童进入世界做准备，为此，教育应培养儿童成为身心均衡发展的人，形成完美的人格。她认为不能在儿童毫无准备的情况下，把学校门敞开，让儿童进入外面的世界，因为外面的世界既复杂又具危险性。可见，蒙台梭利教学法的课程目标既强调符合儿童发展的天性，也强调为未来世界做准备。</a:t>
            </a:r>
          </a:p>
        </p:txBody>
      </p:sp>
    </p:spTree>
    <p:extLst>
      <p:ext uri="{BB962C8B-B14F-4D97-AF65-F5344CB8AC3E}">
        <p14:creationId xmlns:p14="http://schemas.microsoft.com/office/powerpoint/2010/main" val="239541601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EF8A0-5345-BB45-FF1F-2FCC1C36D47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93C518E-6127-A949-D6B7-E72063148ACF}"/>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E76867BF-22F8-3A50-13BC-B5125BFE1D41}"/>
              </a:ext>
            </a:extLst>
          </p:cNvPr>
          <p:cNvSpPr txBox="1"/>
          <p:nvPr/>
        </p:nvSpPr>
        <p:spPr>
          <a:xfrm>
            <a:off x="863946" y="1279053"/>
            <a:ext cx="7978396" cy="1384995"/>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（二） 蒙台梭利教学法的基本要素</a:t>
            </a:r>
            <a:endParaRPr lang="en-US" altLang="zh-CN" sz="2800" dirty="0"/>
          </a:p>
          <a:p>
            <a:r>
              <a:rPr lang="en-US" altLang="zh-CN" sz="2800" dirty="0"/>
              <a:t>2.</a:t>
            </a:r>
            <a:r>
              <a:rPr lang="zh-CN" altLang="en-US" sz="2800" dirty="0"/>
              <a:t>课程内容</a:t>
            </a:r>
          </a:p>
        </p:txBody>
      </p:sp>
      <p:sp>
        <p:nvSpPr>
          <p:cNvPr id="6" name="内容占位符 5">
            <a:extLst>
              <a:ext uri="{FF2B5EF4-FFF2-40B4-BE49-F238E27FC236}">
                <a16:creationId xmlns:a16="http://schemas.microsoft.com/office/drawing/2014/main" id="{0CB3A8CA-1B00-1CFD-F4EB-5671750D7E68}"/>
              </a:ext>
            </a:extLst>
          </p:cNvPr>
          <p:cNvSpPr>
            <a:spLocks noGrp="1"/>
          </p:cNvSpPr>
          <p:nvPr>
            <p:ph idx="1"/>
          </p:nvPr>
        </p:nvSpPr>
        <p:spPr>
          <a:xfrm>
            <a:off x="0" y="2664048"/>
            <a:ext cx="12192000" cy="4193952"/>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教学法的课程内容以感官教育为核心，继而发展出系统的读写、算术和文化等内容。蒙台梭利强调儿童适应环境必须以感官为基础，课程内容的结构包括日常生活教育、感官教育和基本知识技能的教育，尤其注重感官教育。蒙台梭利的教具（</a:t>
            </a:r>
            <a:r>
              <a:rPr lang="en-US" altLang="zh-CN" dirty="0" err="1">
                <a:latin typeface="华文中宋" panose="02010600040101010101" pitchFamily="2" charset="-122"/>
                <a:ea typeface="华文中宋" panose="02010600040101010101" pitchFamily="2" charset="-122"/>
              </a:rPr>
              <a:t>Didatic</a:t>
            </a:r>
            <a:r>
              <a:rPr lang="en-US" altLang="zh-CN" dirty="0">
                <a:latin typeface="华文中宋" panose="02010600040101010101" pitchFamily="2" charset="-122"/>
                <a:ea typeface="华文中宋" panose="02010600040101010101" pitchFamily="2" charset="-122"/>
              </a:rPr>
              <a:t> Material</a:t>
            </a:r>
            <a:r>
              <a:rPr lang="zh-CN" altLang="en-US" dirty="0">
                <a:latin typeface="华文中宋" panose="02010600040101010101" pitchFamily="2" charset="-122"/>
                <a:ea typeface="华文中宋" panose="02010600040101010101" pitchFamily="2" charset="-122"/>
              </a:rPr>
              <a:t>）有很多，主要可以分成三类：日常生活训练的教具、感官教具和学术性教具（主要是读、写、算之类）。这些教具从简单到复杂，从具体到抽象，为儿童的各种感官发展提供训练，同时也为儿童提供了在活动中进行自我教育的机会。此外，蒙台梭利的课程内容还包括音乐、美术等。</a:t>
            </a:r>
          </a:p>
          <a:p>
            <a:pPr marL="0" indent="0">
              <a:lnSpc>
                <a:spcPct val="150000"/>
              </a:lnSpc>
              <a:buNone/>
            </a:pPr>
            <a:r>
              <a:rPr lang="zh-CN" altLang="en-US" dirty="0">
                <a:latin typeface="华文中宋" panose="02010600040101010101" pitchFamily="2" charset="-122"/>
                <a:ea typeface="华文中宋" panose="02010600040101010101" pitchFamily="2" charset="-122"/>
              </a:rPr>
              <a:t>      蒙台梭利认为儿童自出生开始，有一个明显的对事物秩序的敏感期，并在</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到</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岁达到顶峰。在这一阶段，儿童喜欢生活环境中每样事物都放在固定之处，或在固定的地方找东西。所以蒙台梭利教具的特色之一就是相当有秩序感，教室的规划也很有条理，旨在通过有秩序的教具和教学管理来协助儿童的学习。蒙台梭利认为提供有秩序感的教具就是在协助儿童顺利地发展其对秩序感的要求，并建立有秩序的知识。</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62399033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B1538-64B9-A32A-F079-0BBF498E2FC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F1B36F1-2C32-3268-2146-918F439F6E6D}"/>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082FE8F0-9392-3163-67A1-21AC3199836D}"/>
              </a:ext>
            </a:extLst>
          </p:cNvPr>
          <p:cNvSpPr txBox="1"/>
          <p:nvPr/>
        </p:nvSpPr>
        <p:spPr>
          <a:xfrm>
            <a:off x="863946" y="1279053"/>
            <a:ext cx="7978396" cy="1384995"/>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（二） 蒙台梭利教学法的基本要素</a:t>
            </a:r>
            <a:endParaRPr lang="en-US" altLang="zh-CN" sz="2800" dirty="0"/>
          </a:p>
          <a:p>
            <a:r>
              <a:rPr lang="en-US" altLang="zh-CN" sz="2800" dirty="0"/>
              <a:t>2.</a:t>
            </a:r>
            <a:r>
              <a:rPr lang="zh-CN" altLang="en-US" sz="2800" dirty="0"/>
              <a:t>课程内容</a:t>
            </a:r>
          </a:p>
        </p:txBody>
      </p:sp>
      <p:sp>
        <p:nvSpPr>
          <p:cNvPr id="6" name="内容占位符 5">
            <a:extLst>
              <a:ext uri="{FF2B5EF4-FFF2-40B4-BE49-F238E27FC236}">
                <a16:creationId xmlns:a16="http://schemas.microsoft.com/office/drawing/2014/main" id="{5F1F69F9-3900-C72D-EFCB-6536B64D575A}"/>
              </a:ext>
            </a:extLst>
          </p:cNvPr>
          <p:cNvSpPr>
            <a:spLocks noGrp="1"/>
          </p:cNvSpPr>
          <p:nvPr>
            <p:ph idx="1"/>
          </p:nvPr>
        </p:nvSpPr>
        <p:spPr>
          <a:xfrm>
            <a:off x="0" y="2664048"/>
            <a:ext cx="12192000" cy="4193952"/>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蒙台梭利教学法的课程内容具体包括日常生活教育、感官教育、基本知识技能的教育三个方面。</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上述这些课程内容呈现给儿童时有先后顺序。幼儿刚入园时，从实施日常生活教育开始，然后逐渐进入感官教育，以感官训练为核心，进而到语言教育和算术教育，再到文化教育。蒙台梭利把日常生活教育放在感官教育之前，为的是培养儿童自主、独立的能力与人格，而这些对儿童后续的和未来的学习都有深刻的影响。</a:t>
            </a:r>
          </a:p>
          <a:p>
            <a:pPr marL="0" indent="0">
              <a:lnSpc>
                <a:spcPct val="150000"/>
              </a:lnSpc>
              <a:buNone/>
            </a:pPr>
            <a:r>
              <a:rPr lang="zh-CN" altLang="en-US" dirty="0">
                <a:latin typeface="华文中宋" panose="02010600040101010101" pitchFamily="2" charset="-122"/>
                <a:ea typeface="华文中宋" panose="02010600040101010101" pitchFamily="2" charset="-122"/>
              </a:rPr>
              <a:t>      此外，蒙台梭利教学法的课程内容还包括音乐和美术。教室中提供了大量可供自我表达的艺术媒介，如油画、泥塑、拼贴画材料、多种绘画材料和颜料、造型纸等。教师还通过一些音乐活动，如韵律活动（根据不同的韵律做动作）、听经典的和其他类型的音乐、合唱、练习演奏简单乐器等，帮助儿童感知音乐的基本成分，运用它们来表达情感，并对儿童进行基本的音乐训练。</a:t>
            </a:r>
          </a:p>
        </p:txBody>
      </p:sp>
    </p:spTree>
    <p:extLst>
      <p:ext uri="{BB962C8B-B14F-4D97-AF65-F5344CB8AC3E}">
        <p14:creationId xmlns:p14="http://schemas.microsoft.com/office/powerpoint/2010/main" val="132953776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ADBAEF-14D6-E1DE-13B2-F244BE0BEB4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25D86C4-12DF-F138-BF13-4D74B7404C2B}"/>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6E002BF8-42FD-D2A6-8F83-C32E2B5ADA44}"/>
              </a:ext>
            </a:extLst>
          </p:cNvPr>
          <p:cNvSpPr txBox="1"/>
          <p:nvPr/>
        </p:nvSpPr>
        <p:spPr>
          <a:xfrm>
            <a:off x="863946" y="1279053"/>
            <a:ext cx="7978396" cy="1384995"/>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（二） 蒙台梭利教学法的基本要素</a:t>
            </a:r>
            <a:endParaRPr lang="en-US" altLang="zh-CN" sz="2800" dirty="0"/>
          </a:p>
          <a:p>
            <a:r>
              <a:rPr lang="en-US" altLang="zh-CN" sz="2800" dirty="0"/>
              <a:t>3.</a:t>
            </a:r>
            <a:r>
              <a:rPr lang="zh-CN" altLang="en-US" sz="2800" dirty="0"/>
              <a:t>课程实施</a:t>
            </a:r>
          </a:p>
        </p:txBody>
      </p:sp>
      <p:sp>
        <p:nvSpPr>
          <p:cNvPr id="6" name="内容占位符 5">
            <a:extLst>
              <a:ext uri="{FF2B5EF4-FFF2-40B4-BE49-F238E27FC236}">
                <a16:creationId xmlns:a16="http://schemas.microsoft.com/office/drawing/2014/main" id="{1687179D-E405-714E-7D7B-80CBAD174B1F}"/>
              </a:ext>
            </a:extLst>
          </p:cNvPr>
          <p:cNvSpPr>
            <a:spLocks noGrp="1"/>
          </p:cNvSpPr>
          <p:nvPr>
            <p:ph idx="1"/>
          </p:nvPr>
        </p:nvSpPr>
        <p:spPr>
          <a:xfrm>
            <a:off x="0" y="2664048"/>
            <a:ext cx="12192000" cy="4193952"/>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蒙台梭利教学法十分重视环境，认为环境对儿童的发展起着举足轻重的作用。根据蒙台梭利的教育理念，幼儿阶段是大量吸取外界信息的时期，因此成人就需提供给儿童“有准备的环境”（</a:t>
            </a:r>
            <a:r>
              <a:rPr lang="en-US" altLang="zh-CN" dirty="0">
                <a:latin typeface="华文中宋" panose="02010600040101010101" pitchFamily="2" charset="-122"/>
                <a:ea typeface="华文中宋" panose="02010600040101010101" pitchFamily="2" charset="-122"/>
              </a:rPr>
              <a:t>the prepared environment</a:t>
            </a:r>
            <a:r>
              <a:rPr lang="zh-CN" altLang="en-US" dirty="0">
                <a:latin typeface="华文中宋" panose="02010600040101010101" pitchFamily="2" charset="-122"/>
                <a:ea typeface="华文中宋" panose="02010600040101010101" pitchFamily="2" charset="-122"/>
              </a:rPr>
              <a:t>），帮助儿童走向独立自主。所谓“有准备的环境”就是儿童成长所需的要素能随着其敏感期的出现而出现，从而促进儿童的学习和发展的环境，它包括生理的和心理的两方面。</a:t>
            </a:r>
          </a:p>
        </p:txBody>
      </p:sp>
    </p:spTree>
    <p:extLst>
      <p:ext uri="{BB962C8B-B14F-4D97-AF65-F5344CB8AC3E}">
        <p14:creationId xmlns:p14="http://schemas.microsoft.com/office/powerpoint/2010/main" val="321007099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F8B2F0-1308-FAD7-53CC-B3446CE33E1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CE1D3F4-6FA6-4BAE-39C5-934BA689139F}"/>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85A70377-CE3E-EDE1-CF21-39C94A706252}"/>
              </a:ext>
            </a:extLst>
          </p:cNvPr>
          <p:cNvSpPr txBox="1"/>
          <p:nvPr/>
        </p:nvSpPr>
        <p:spPr>
          <a:xfrm>
            <a:off x="863946" y="1279053"/>
            <a:ext cx="7978396" cy="1384995"/>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（二） 蒙台梭利教学法的基本要素</a:t>
            </a:r>
            <a:endParaRPr lang="en-US" altLang="zh-CN" sz="2800" dirty="0"/>
          </a:p>
          <a:p>
            <a:r>
              <a:rPr lang="en-US" altLang="zh-CN" sz="2800" dirty="0"/>
              <a:t>3.</a:t>
            </a:r>
            <a:r>
              <a:rPr lang="zh-CN" altLang="en-US" sz="2800" dirty="0"/>
              <a:t>课程实施</a:t>
            </a:r>
          </a:p>
        </p:txBody>
      </p:sp>
      <p:sp>
        <p:nvSpPr>
          <p:cNvPr id="6" name="内容占位符 5">
            <a:extLst>
              <a:ext uri="{FF2B5EF4-FFF2-40B4-BE49-F238E27FC236}">
                <a16:creationId xmlns:a16="http://schemas.microsoft.com/office/drawing/2014/main" id="{E2B4AFD0-8DC8-4B41-B0AD-4F48A9C73196}"/>
              </a:ext>
            </a:extLst>
          </p:cNvPr>
          <p:cNvSpPr>
            <a:spLocks noGrp="1"/>
          </p:cNvSpPr>
          <p:nvPr>
            <p:ph idx="1"/>
          </p:nvPr>
        </p:nvSpPr>
        <p:spPr>
          <a:xfrm>
            <a:off x="0" y="2664048"/>
            <a:ext cx="12192000" cy="4193952"/>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认为，教师在准备环境时有几个规则可依循：一是环境能让儿童自由充分发挥其内在的生命力。环境尊重每一个儿童的兴趣、能力、节奏、步调与需求。二是安全且丰富的环境。环境不仅满足儿童生理的需求（如食物、活动空间等），是有序的、适合儿童身高的、美观悦目的以及视觉上和谐的，同时也是丰富的、可以刺激儿童潜能发挥的，能满足儿童智力、道德、精神与社会等各方面发展的需要。三是自由的环境。环境要提供给儿童不断动手操作的场所与用具，使儿童持续地去做收集、分解、移动、转换等有助于智力发展的富有意义和价值的活动。四是要有限制的环境。蒙台梭利强调的自由是有限制的自由，因此提供的环境要能让儿童去做对的事，而不只是做想做的事。五是有秩序的环境。儿童对秩序的敏感期在</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到</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岁，此时环境中呈现的秩序有助于儿童的学习以及对未来的准备。六是环境要与整体社会文化有关联、连贯，目的是让儿童做好进入社会的准备。</a:t>
            </a:r>
          </a:p>
        </p:txBody>
      </p:sp>
    </p:spTree>
    <p:extLst>
      <p:ext uri="{BB962C8B-B14F-4D97-AF65-F5344CB8AC3E}">
        <p14:creationId xmlns:p14="http://schemas.microsoft.com/office/powerpoint/2010/main" val="397685496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B1A2D6-7348-0DE2-4D47-F237FEECAEB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1CF7AAF-DE12-71BA-E9DC-71150C2B7F8D}"/>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A6D9D4C8-8985-30DE-B68A-2C5404B4E44E}"/>
              </a:ext>
            </a:extLst>
          </p:cNvPr>
          <p:cNvSpPr txBox="1"/>
          <p:nvPr/>
        </p:nvSpPr>
        <p:spPr>
          <a:xfrm>
            <a:off x="863946" y="1279053"/>
            <a:ext cx="7978396" cy="1815882"/>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（二） 蒙台梭利教学法的基本要素</a:t>
            </a:r>
            <a:endParaRPr lang="en-US" altLang="zh-CN" sz="2800" dirty="0"/>
          </a:p>
          <a:p>
            <a:r>
              <a:rPr lang="en-US" altLang="zh-CN" sz="2800" dirty="0"/>
              <a:t>3.</a:t>
            </a:r>
            <a:r>
              <a:rPr lang="zh-CN" altLang="en-US" sz="2800" dirty="0"/>
              <a:t>课程实施</a:t>
            </a:r>
          </a:p>
          <a:p>
            <a:endParaRPr lang="zh-CN" altLang="en-US" sz="2800" dirty="0"/>
          </a:p>
        </p:txBody>
      </p:sp>
      <p:sp>
        <p:nvSpPr>
          <p:cNvPr id="6" name="内容占位符 5">
            <a:extLst>
              <a:ext uri="{FF2B5EF4-FFF2-40B4-BE49-F238E27FC236}">
                <a16:creationId xmlns:a16="http://schemas.microsoft.com/office/drawing/2014/main" id="{E10735C1-66C7-36B5-264E-983D476E1DB4}"/>
              </a:ext>
            </a:extLst>
          </p:cNvPr>
          <p:cNvSpPr>
            <a:spLocks noGrp="1"/>
          </p:cNvSpPr>
          <p:nvPr>
            <p:ph idx="1"/>
          </p:nvPr>
        </p:nvSpPr>
        <p:spPr>
          <a:xfrm>
            <a:off x="0" y="2599853"/>
            <a:ext cx="12192000" cy="4258147"/>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教学法的实施不采用固定的班级制度，在她的“儿童之家”里，只采用大体的分组，让儿童自由选择学具，参与自己喜欢的活动。一旦辅导员（教师）将教具介绍给儿童，无论何时、无论多长时间，儿童都可以自由使用这些材料，不会受到他人的干扰。</a:t>
            </a:r>
          </a:p>
          <a:p>
            <a:pPr marL="0" indent="0">
              <a:lnSpc>
                <a:spcPct val="150000"/>
              </a:lnSpc>
              <a:buNone/>
            </a:pPr>
            <a:r>
              <a:rPr lang="zh-CN" altLang="en-US" dirty="0">
                <a:latin typeface="华文中宋" panose="02010600040101010101" pitchFamily="2" charset="-122"/>
                <a:ea typeface="华文中宋" panose="02010600040101010101" pitchFamily="2" charset="-122"/>
              </a:rPr>
              <a:t>      蒙台梭利教学法实施方法的核心是借助具有教育性、感知性和概念性的教具，儿童的活动主要是通过教具来进行的。教具在蒙台梭利教学法中的地位是一种“辅助儿童生长发展的媒介”，其主要意义在于借助外在刺激物激发儿童内在的生命力。这些材料都具有自我纠正性，如果儿童在使用过程中出现错误，无须成人的指点，他们自己就可以发现错误。</a:t>
            </a:r>
          </a:p>
          <a:p>
            <a:pPr marL="0" indent="0">
              <a:lnSpc>
                <a:spcPct val="150000"/>
              </a:lnSpc>
              <a:buNone/>
            </a:pPr>
            <a:r>
              <a:rPr lang="zh-CN" altLang="en-US" dirty="0">
                <a:latin typeface="华文中宋" panose="02010600040101010101" pitchFamily="2" charset="-122"/>
                <a:ea typeface="华文中宋" panose="02010600040101010101" pitchFamily="2" charset="-122"/>
              </a:rPr>
              <a:t>      蒙台梭利认为，课程实施中教师的作用是指导一个有生命的个体发挥其全部的能力和不断地创造自己，因此，教师本身就须是一个充满爱心、自由、有纪律、内心充实的生命。教师最需要的条件是精神涵养，是内心的态度。教师必须借助外力去了解自己的缺点，不断地自我成长、自我纠正，以使自己准备好，成为可以帮助儿童成长的环境中的一部分。</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53834425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AD5AA-67AA-7D97-5EB7-6CA4CCD82C6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DB7CBFC-FE41-C96F-CF5B-628B533D7D4D}"/>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82E50398-F27E-4880-DA10-59B54C3C546D}"/>
              </a:ext>
            </a:extLst>
          </p:cNvPr>
          <p:cNvSpPr txBox="1"/>
          <p:nvPr/>
        </p:nvSpPr>
        <p:spPr>
          <a:xfrm>
            <a:off x="863946" y="1279053"/>
            <a:ext cx="7978396" cy="1815882"/>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（二） 蒙台梭利教学法的基本要素</a:t>
            </a:r>
            <a:endParaRPr lang="en-US" altLang="zh-CN" sz="2800" dirty="0"/>
          </a:p>
          <a:p>
            <a:r>
              <a:rPr lang="en-US" altLang="zh-CN" sz="2800" dirty="0"/>
              <a:t>3.</a:t>
            </a:r>
            <a:r>
              <a:rPr lang="zh-CN" altLang="en-US" sz="2800" dirty="0"/>
              <a:t>课程实施</a:t>
            </a:r>
          </a:p>
          <a:p>
            <a:endParaRPr lang="zh-CN" altLang="en-US" sz="2800" dirty="0"/>
          </a:p>
        </p:txBody>
      </p:sp>
      <p:sp>
        <p:nvSpPr>
          <p:cNvPr id="6" name="内容占位符 5">
            <a:extLst>
              <a:ext uri="{FF2B5EF4-FFF2-40B4-BE49-F238E27FC236}">
                <a16:creationId xmlns:a16="http://schemas.microsoft.com/office/drawing/2014/main" id="{44BCC7E8-F7B6-76A9-28AC-4D047019E9B6}"/>
              </a:ext>
            </a:extLst>
          </p:cNvPr>
          <p:cNvSpPr>
            <a:spLocks noGrp="1"/>
          </p:cNvSpPr>
          <p:nvPr>
            <p:ph idx="1"/>
          </p:nvPr>
        </p:nvSpPr>
        <p:spPr>
          <a:xfrm>
            <a:off x="0" y="2599853"/>
            <a:ext cx="12192000" cy="4258147"/>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就教师具体的作用，蒙台梭利认为，活动前，教师是环境的精心准备者和提供者。教师应提供给儿童一个符合其发展规律和能促进其成长的“有准备的”环境，根据儿童的身心特点提供活动材料和课程。活动中，教师的作用首先在于观察。教师的工作不是要去人为地教给儿童他们所缺少的东西，而是要成为每位儿童发展的仔细观察者，因为教学的进度、教师的指导以及儿童的评价等问题，均以教师敏锐的观察力为基础。教师观察时应注意设定明确的观察目标，列举观察项目，决定观察时间，根据观察项目做摘要或备忘录式的客观性记录，并在与其他观察者比较后进行综合性的判断。此外，活动中教师还以辅导者的角色出现。教师一般不干涉儿童，以激发其潜能，帮助儿童实现自我教育。教师在观察到儿童的需要后给予适时的介入，采用间接指导的方式，通过示范提供儿童操作教具的适切技巧。最后，教师还是监督者。在“儿童之家”里，教师的不干涉并不是不负责任、放纵儿童，相反却是极为认真负责的，教师必须监督班上活动的情形，防止及辅导可能发生的意外或粗鲁的行为，进行“班级管理”的工作，要求儿童严守秩序，学会自治与负责任，从而为儿童维持一个井然有序的学习环境。</a:t>
            </a:r>
          </a:p>
        </p:txBody>
      </p:sp>
    </p:spTree>
    <p:extLst>
      <p:ext uri="{BB962C8B-B14F-4D97-AF65-F5344CB8AC3E}">
        <p14:creationId xmlns:p14="http://schemas.microsoft.com/office/powerpoint/2010/main" val="3188441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F9D457-16D2-8041-AAE5-05AFA81264F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13F6603-5F3F-5127-2788-43A7DB3C5BFC}"/>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44A65EA4-8D90-3FF3-D801-7A715289086D}"/>
              </a:ext>
            </a:extLst>
          </p:cNvPr>
          <p:cNvSpPr txBox="1"/>
          <p:nvPr/>
        </p:nvSpPr>
        <p:spPr>
          <a:xfrm>
            <a:off x="863946" y="1279053"/>
            <a:ext cx="7978396" cy="1384995"/>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（二） 蒙台梭利教学法的基本要素</a:t>
            </a:r>
            <a:endParaRPr lang="en-US" altLang="zh-CN" sz="2800" dirty="0"/>
          </a:p>
          <a:p>
            <a:r>
              <a:rPr lang="en-US" altLang="zh-CN" sz="2800" dirty="0"/>
              <a:t>4.</a:t>
            </a:r>
            <a:r>
              <a:rPr lang="zh-CN" altLang="en-US" sz="2800" dirty="0"/>
              <a:t>课程评价</a:t>
            </a:r>
          </a:p>
        </p:txBody>
      </p:sp>
      <p:sp>
        <p:nvSpPr>
          <p:cNvPr id="6" name="内容占位符 5">
            <a:extLst>
              <a:ext uri="{FF2B5EF4-FFF2-40B4-BE49-F238E27FC236}">
                <a16:creationId xmlns:a16="http://schemas.microsoft.com/office/drawing/2014/main" id="{DF777A19-0FFC-B1B9-268B-4FBEDC6E7B21}"/>
              </a:ext>
            </a:extLst>
          </p:cNvPr>
          <p:cNvSpPr>
            <a:spLocks noGrp="1"/>
          </p:cNvSpPr>
          <p:nvPr>
            <p:ph idx="1"/>
          </p:nvPr>
        </p:nvSpPr>
        <p:spPr>
          <a:xfrm>
            <a:off x="0" y="2664048"/>
            <a:ext cx="12192000" cy="4193952"/>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教学法的课程评价，是以教具为中心在教师和儿童之间展开的。教师可以从教具的系统性、儿童错误的订正、儿童正确的模仿等入手，进行自我的教学评价。对儿童的评价，则依据教师每日具有明确观察目的的日常观察记录及对这些客观记录的比较分析和判断，一一针对儿童进行评价。</a:t>
            </a:r>
          </a:p>
        </p:txBody>
      </p:sp>
    </p:spTree>
    <p:extLst>
      <p:ext uri="{BB962C8B-B14F-4D97-AF65-F5344CB8AC3E}">
        <p14:creationId xmlns:p14="http://schemas.microsoft.com/office/powerpoint/2010/main" val="77130396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DCB94E-14A2-2C95-1A7A-EA60706A12B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5245531-B2ED-67BB-7634-046D1944A777}"/>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F40ADA66-A768-CEA6-A154-6DBE0C2A1F2D}"/>
              </a:ext>
            </a:extLst>
          </p:cNvPr>
          <p:cNvSpPr txBox="1"/>
          <p:nvPr/>
        </p:nvSpPr>
        <p:spPr>
          <a:xfrm>
            <a:off x="863946" y="1279053"/>
            <a:ext cx="7978396" cy="954107"/>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（三） 对蒙台梭利教学法的评析</a:t>
            </a:r>
          </a:p>
        </p:txBody>
      </p:sp>
      <p:sp>
        <p:nvSpPr>
          <p:cNvPr id="6" name="内容占位符 5">
            <a:extLst>
              <a:ext uri="{FF2B5EF4-FFF2-40B4-BE49-F238E27FC236}">
                <a16:creationId xmlns:a16="http://schemas.microsoft.com/office/drawing/2014/main" id="{C7BE77A6-6B03-B41C-9B91-923AAE883B03}"/>
              </a:ext>
            </a:extLst>
          </p:cNvPr>
          <p:cNvSpPr>
            <a:spLocks noGrp="1"/>
          </p:cNvSpPr>
          <p:nvPr>
            <p:ph idx="1"/>
          </p:nvPr>
        </p:nvSpPr>
        <p:spPr>
          <a:xfrm>
            <a:off x="0" y="2664048"/>
            <a:ext cx="12192000" cy="4193952"/>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蒙台梭利教学法既有较高的历史意义，同时，也有很大的现实意义。蒙台梭利的教育观点以医学、生理学和心理学为基础，并在实际工作中得到论证，具有一定的科学性和说服力。蒙台梭利发展了一整套注重感官训练的、具有自我校正作用的系列教具来支持和促进儿童的学习与发展，这对幼儿教育是一大杰出的贡献。蒙台梭利教学法的课程内容重视儿童感官训练，符合心理学研究的成果和儿童发展的特点。她还强调儿童的成长是一个自然展开的过程，课程实施重视自由教育，尊重每一个个体内在的潜力，以此来促进儿童的自我发展；强调创设符合儿童天性的、丰富安全的、有秩序的、自由而有限制的“有准备”的环境；注重对儿童学习的观察和记录，特别是注重有明确目的的结构性观察记录，反对教师过多的干涉；采用不固定的班级制度，开展混龄教育</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这些观点和做法直到今天对幼儿教育和幼儿园课程实践都有着重要的影响作用，因此，蒙台梭利教学法作为一种实践性和操作性较强的课程模式，目前仍在不断地发展与扩大中。</a:t>
            </a:r>
          </a:p>
        </p:txBody>
      </p:sp>
    </p:spTree>
    <p:extLst>
      <p:ext uri="{BB962C8B-B14F-4D97-AF65-F5344CB8AC3E}">
        <p14:creationId xmlns:p14="http://schemas.microsoft.com/office/powerpoint/2010/main" val="1167593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56146B-345A-587F-8A89-ECE9743585B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37B1F3A-A744-1B46-EC9A-013B42D745C0}"/>
              </a:ext>
            </a:extLst>
          </p:cNvPr>
          <p:cNvSpPr>
            <a:spLocks noGrp="1"/>
          </p:cNvSpPr>
          <p:nvPr>
            <p:ph type="title"/>
          </p:nvPr>
        </p:nvSpPr>
        <p:spPr/>
        <p:txBody>
          <a:bodyPr/>
          <a:lstStyle/>
          <a:p>
            <a:r>
              <a:rPr lang="zh-CN" altLang="en-US" dirty="0"/>
              <a:t>第一节  课程模式概述</a:t>
            </a:r>
          </a:p>
        </p:txBody>
      </p:sp>
      <p:sp>
        <p:nvSpPr>
          <p:cNvPr id="4" name="文本框 3">
            <a:extLst>
              <a:ext uri="{FF2B5EF4-FFF2-40B4-BE49-F238E27FC236}">
                <a16:creationId xmlns:a16="http://schemas.microsoft.com/office/drawing/2014/main" id="{CBA562EB-C275-D3BB-4349-FCC6768627EC}"/>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课程模式的建构方式</a:t>
            </a:r>
          </a:p>
        </p:txBody>
      </p:sp>
      <p:sp>
        <p:nvSpPr>
          <p:cNvPr id="6" name="内容占位符 5">
            <a:extLst>
              <a:ext uri="{FF2B5EF4-FFF2-40B4-BE49-F238E27FC236}">
                <a16:creationId xmlns:a16="http://schemas.microsoft.com/office/drawing/2014/main" id="{EB9B7923-DF78-7B8F-8277-CB6A7F7B39BD}"/>
              </a:ext>
            </a:extLst>
          </p:cNvPr>
          <p:cNvSpPr>
            <a:spLocks noGrp="1"/>
          </p:cNvSpPr>
          <p:nvPr>
            <p:ph idx="1"/>
          </p:nvPr>
        </p:nvSpPr>
        <p:spPr>
          <a:xfrm>
            <a:off x="63373" y="2136361"/>
            <a:ext cx="7541538" cy="4524730"/>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建构课程模式主要有两种不同的方式：归纳式和演绎式。</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归纳式是建构者对丰富的课程实践进行整理、总结，梳理出具有共性的有效经验，从而提出带有鲜明个性的模式主题和课程结构的生成方式。演绎式与归纳式相反，教育专家根据某种理论并结合某类教育环境，首先提出明确的课程主张，然后确定主题，设计与编制课程，最后形成课程模式。</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虽然课程模式的建构从理论上可以分为归纳式和演绎式，但在现实的课程实践中，一种课程模式的建构和发展，往往需要同时运用这两种方式。</a:t>
            </a:r>
          </a:p>
        </p:txBody>
      </p:sp>
      <p:pic>
        <p:nvPicPr>
          <p:cNvPr id="5" name="图片 4">
            <a:extLst>
              <a:ext uri="{FF2B5EF4-FFF2-40B4-BE49-F238E27FC236}">
                <a16:creationId xmlns:a16="http://schemas.microsoft.com/office/drawing/2014/main" id="{115AA504-6182-58E9-7BE3-5581516FF7AF}"/>
              </a:ext>
            </a:extLst>
          </p:cNvPr>
          <p:cNvPicPr>
            <a:picLocks noChangeAspect="1"/>
          </p:cNvPicPr>
          <p:nvPr/>
        </p:nvPicPr>
        <p:blipFill>
          <a:blip r:embed="rId2"/>
          <a:stretch>
            <a:fillRect/>
          </a:stretch>
        </p:blipFill>
        <p:spPr>
          <a:xfrm>
            <a:off x="7632071" y="-45269"/>
            <a:ext cx="4571977" cy="6912000"/>
          </a:xfrm>
          <a:prstGeom prst="rect">
            <a:avLst/>
          </a:prstGeom>
        </p:spPr>
      </p:pic>
    </p:spTree>
    <p:extLst>
      <p:ext uri="{BB962C8B-B14F-4D97-AF65-F5344CB8AC3E}">
        <p14:creationId xmlns:p14="http://schemas.microsoft.com/office/powerpoint/2010/main" val="418377234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AF762-5CB6-98FC-DE8D-E12F998D635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170A9E4-71EE-80D3-C46B-BABA5B09ABF8}"/>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4057CAC8-BDA7-D8F3-60DC-73DB67923880}"/>
              </a:ext>
            </a:extLst>
          </p:cNvPr>
          <p:cNvSpPr txBox="1"/>
          <p:nvPr/>
        </p:nvSpPr>
        <p:spPr>
          <a:xfrm>
            <a:off x="863946" y="1279053"/>
            <a:ext cx="7978396" cy="954107"/>
          </a:xfrm>
          <a:prstGeom prst="rect">
            <a:avLst/>
          </a:prstGeom>
          <a:noFill/>
        </p:spPr>
        <p:txBody>
          <a:bodyPr wrap="square" rtlCol="0">
            <a:spAutoFit/>
          </a:bodyPr>
          <a:lstStyle/>
          <a:p>
            <a:r>
              <a:rPr lang="zh-CN" altLang="en-US" sz="2800" dirty="0"/>
              <a:t>二、 蒙台梭利教学法</a:t>
            </a:r>
            <a:endParaRPr lang="en-US" altLang="zh-CN" sz="2800" dirty="0"/>
          </a:p>
          <a:p>
            <a:r>
              <a:rPr lang="zh-CN" altLang="en-US" sz="2800" dirty="0"/>
              <a:t>（三） 对蒙台梭利教学法的评析</a:t>
            </a:r>
          </a:p>
        </p:txBody>
      </p:sp>
      <p:sp>
        <p:nvSpPr>
          <p:cNvPr id="6" name="内容占位符 5">
            <a:extLst>
              <a:ext uri="{FF2B5EF4-FFF2-40B4-BE49-F238E27FC236}">
                <a16:creationId xmlns:a16="http://schemas.microsoft.com/office/drawing/2014/main" id="{F2682BA6-2E5F-BD93-D9A3-55C1C9F24F32}"/>
              </a:ext>
            </a:extLst>
          </p:cNvPr>
          <p:cNvSpPr>
            <a:spLocks noGrp="1"/>
          </p:cNvSpPr>
          <p:nvPr>
            <p:ph idx="1"/>
          </p:nvPr>
        </p:nvSpPr>
        <p:spPr>
          <a:xfrm>
            <a:off x="0" y="2664048"/>
            <a:ext cx="12192000" cy="4193952"/>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但是，在蒙台梭利教学法作为一种课程模式，突出操作性和实践性强的同时，我们也应该看到由于受到时代的局限，蒙台梭利为儿童设计和提供的教具过于程序化，结构化程度过高，其使用方法固定、呆板、机械，使儿童囿于个体枯燥的操作练习和训练，限制了其自由创造和社会交往。此外，蒙台梭利教学法是从课程设计而言的，较忽视儿童的实际生活经验，过多重视儿童读、写、算等方面的知识教育，忽略了游戏对儿童的教育价值，未看到游戏对儿童的情感、创造性和社会交往技能发展的作用。</a:t>
            </a:r>
          </a:p>
        </p:txBody>
      </p:sp>
    </p:spTree>
    <p:extLst>
      <p:ext uri="{BB962C8B-B14F-4D97-AF65-F5344CB8AC3E}">
        <p14:creationId xmlns:p14="http://schemas.microsoft.com/office/powerpoint/2010/main" val="324277880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3ECF38-D797-0607-1A1D-726CC11D968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FB57BBC-6A8F-B7D1-63EC-88EFFF64FB76}"/>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9D10E8FA-0521-2202-3E2C-D2FF73432BB5}"/>
              </a:ext>
            </a:extLst>
          </p:cNvPr>
          <p:cNvSpPr txBox="1"/>
          <p:nvPr/>
        </p:nvSpPr>
        <p:spPr>
          <a:xfrm>
            <a:off x="863946" y="1279053"/>
            <a:ext cx="7978396" cy="523220"/>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p>
        </p:txBody>
      </p:sp>
      <p:sp>
        <p:nvSpPr>
          <p:cNvPr id="6" name="内容占位符 5">
            <a:extLst>
              <a:ext uri="{FF2B5EF4-FFF2-40B4-BE49-F238E27FC236}">
                <a16:creationId xmlns:a16="http://schemas.microsoft.com/office/drawing/2014/main" id="{4CF39DDB-3C1B-C3CA-1C28-E70733F889FF}"/>
              </a:ext>
            </a:extLst>
          </p:cNvPr>
          <p:cNvSpPr>
            <a:spLocks noGrp="1"/>
          </p:cNvSpPr>
          <p:nvPr>
            <p:ph idx="1"/>
          </p:nvPr>
        </p:nvSpPr>
        <p:spPr>
          <a:xfrm>
            <a:off x="0" y="2664048"/>
            <a:ext cx="12192000" cy="4193952"/>
          </a:xfrm>
          <a:solidFill>
            <a:srgbClr val="FFFFFF">
              <a:alpha val="40000"/>
            </a:srgbClr>
          </a:solidFill>
        </p:spPr>
        <p:txBody>
          <a:bodyPr>
            <a:noAutofit/>
          </a:bodyPr>
          <a:lstStyle/>
          <a:p>
            <a:pPr marL="0" indent="0">
              <a:lnSpc>
                <a:spcPct val="150000"/>
              </a:lnSpc>
              <a:buNone/>
            </a:pPr>
            <a:r>
              <a:rPr lang="en-US" altLang="zh-CN" dirty="0">
                <a:latin typeface="华文中宋" panose="02010600040101010101" pitchFamily="2" charset="-122"/>
                <a:ea typeface="华文中宋" panose="02010600040101010101" pitchFamily="2" charset="-122"/>
              </a:rPr>
              <a:t>        20</a:t>
            </a:r>
            <a:r>
              <a:rPr lang="zh-CN" altLang="en-US" dirty="0">
                <a:latin typeface="华文中宋" panose="02010600040101010101" pitchFamily="2" charset="-122"/>
                <a:ea typeface="华文中宋" panose="02010600040101010101" pitchFamily="2" charset="-122"/>
              </a:rPr>
              <a:t>世纪</a:t>
            </a:r>
            <a:r>
              <a:rPr lang="en-US" altLang="zh-CN" dirty="0">
                <a:latin typeface="华文中宋" panose="02010600040101010101" pitchFamily="2" charset="-122"/>
                <a:ea typeface="华文中宋" panose="02010600040101010101" pitchFamily="2" charset="-122"/>
              </a:rPr>
              <a:t>60</a:t>
            </a:r>
            <a:r>
              <a:rPr lang="zh-CN" altLang="en-US" dirty="0">
                <a:latin typeface="华文中宋" panose="02010600040101010101" pitchFamily="2" charset="-122"/>
                <a:ea typeface="华文中宋" panose="02010600040101010101" pitchFamily="2" charset="-122"/>
              </a:rPr>
              <a:t>年代初，美国密西根州伊普西兰蒂公立学校（</a:t>
            </a:r>
            <a:r>
              <a:rPr lang="en-US" altLang="zh-CN" dirty="0">
                <a:latin typeface="华文中宋" panose="02010600040101010101" pitchFamily="2" charset="-122"/>
                <a:ea typeface="华文中宋" panose="02010600040101010101" pitchFamily="2" charset="-122"/>
              </a:rPr>
              <a:t>Ypsilanti Public School</a:t>
            </a:r>
            <a:r>
              <a:rPr lang="zh-CN" altLang="en-US" dirty="0">
                <a:latin typeface="华文中宋" panose="02010600040101010101" pitchFamily="2" charset="-122"/>
                <a:ea typeface="华文中宋" panose="02010600040101010101" pitchFamily="2" charset="-122"/>
              </a:rPr>
              <a:t>）负责特别事务的大卫</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韦卡特（</a:t>
            </a:r>
            <a:r>
              <a:rPr lang="en-US" altLang="zh-CN" dirty="0" err="1">
                <a:latin typeface="华文中宋" panose="02010600040101010101" pitchFamily="2" charset="-122"/>
                <a:ea typeface="华文中宋" panose="02010600040101010101" pitchFamily="2" charset="-122"/>
              </a:rPr>
              <a:t>D.P.Weikart</a:t>
            </a:r>
            <a:r>
              <a:rPr lang="zh-CN" altLang="en-US" dirty="0">
                <a:latin typeface="华文中宋" panose="02010600040101010101" pitchFamily="2" charset="-122"/>
                <a:ea typeface="华文中宋" panose="02010600040101010101" pitchFamily="2" charset="-122"/>
              </a:rPr>
              <a:t>）在州政府的财政支持下，为该公立学校系统中的佩里学前学校（</a:t>
            </a:r>
            <a:r>
              <a:rPr lang="en-US" altLang="zh-CN" dirty="0">
                <a:latin typeface="华文中宋" panose="02010600040101010101" pitchFamily="2" charset="-122"/>
                <a:ea typeface="华文中宋" panose="02010600040101010101" pitchFamily="2" charset="-122"/>
              </a:rPr>
              <a:t>Perry Preschool</a:t>
            </a:r>
            <a:r>
              <a:rPr lang="zh-CN" altLang="en-US" dirty="0">
                <a:latin typeface="华文中宋" panose="02010600040101010101" pitchFamily="2" charset="-122"/>
                <a:ea typeface="华文中宋" panose="02010600040101010101" pitchFamily="2" charset="-122"/>
              </a:rPr>
              <a:t>）设计了一套认知导向的学前课程</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高瞻佩里学前方案（</a:t>
            </a:r>
            <a:r>
              <a:rPr lang="en-US" altLang="zh-CN" dirty="0">
                <a:latin typeface="华文中宋" panose="02010600040101010101" pitchFamily="2" charset="-122"/>
                <a:ea typeface="华文中宋" panose="02010600040101010101" pitchFamily="2" charset="-122"/>
              </a:rPr>
              <a:t>High/Scope Perry Preschool Project</a:t>
            </a:r>
            <a:r>
              <a:rPr lang="zh-CN" altLang="en-US" dirty="0">
                <a:latin typeface="华文中宋" panose="02010600040101010101" pitchFamily="2" charset="-122"/>
                <a:ea typeface="华文中宋" panose="02010600040101010101" pitchFamily="2" charset="-122"/>
              </a:rPr>
              <a:t>），即为后来著名的高瞻课程。高瞻课程主要用来帮助贫困儿童做好入学准备，减少他们在学业中的失败。这也是美国自</a:t>
            </a:r>
            <a:r>
              <a:rPr lang="en-US" altLang="zh-CN" dirty="0">
                <a:latin typeface="华文中宋" panose="02010600040101010101" pitchFamily="2" charset="-122"/>
                <a:ea typeface="华文中宋" panose="02010600040101010101" pitchFamily="2" charset="-122"/>
              </a:rPr>
              <a:t>1965</a:t>
            </a:r>
            <a:r>
              <a:rPr lang="zh-CN" altLang="en-US" dirty="0">
                <a:latin typeface="华文中宋" panose="02010600040101010101" pitchFamily="2" charset="-122"/>
                <a:ea typeface="华文中宋" panose="02010600040101010101" pitchFamily="2" charset="-122"/>
              </a:rPr>
              <a:t>年实施“开端计划”后，第一批专门针对贫困儿童而开发的“补偿教育”课程方案之一，引起了人们的广泛关注。</a:t>
            </a:r>
          </a:p>
          <a:p>
            <a:pPr marL="0" indent="0">
              <a:lnSpc>
                <a:spcPct val="150000"/>
              </a:lnSpc>
              <a:buNone/>
            </a:pPr>
            <a:r>
              <a:rPr lang="zh-CN" altLang="en-US" dirty="0">
                <a:latin typeface="华文中宋" panose="02010600040101010101" pitchFamily="2" charset="-122"/>
                <a:ea typeface="华文中宋" panose="02010600040101010101" pitchFamily="2" charset="-122"/>
              </a:rPr>
              <a:t>      高瞻课程，又叫高宽课程、海伊斯科普课程，高瞻课程创始人韦卡特曾提出，“</a:t>
            </a:r>
            <a:r>
              <a:rPr lang="en-US" altLang="zh-CN" dirty="0">
                <a:latin typeface="华文中宋" panose="02010600040101010101" pitchFamily="2" charset="-122"/>
                <a:ea typeface="华文中宋" panose="02010600040101010101" pitchFamily="2" charset="-122"/>
              </a:rPr>
              <a:t>High”</a:t>
            </a:r>
            <a:r>
              <a:rPr lang="zh-CN" altLang="en-US" dirty="0">
                <a:latin typeface="华文中宋" panose="02010600040101010101" pitchFamily="2" charset="-122"/>
                <a:ea typeface="华文中宋" panose="02010600040101010101" pitchFamily="2" charset="-122"/>
              </a:rPr>
              <a:t>表示他们的抱负，“</a:t>
            </a:r>
            <a:r>
              <a:rPr lang="en-US" altLang="zh-CN" dirty="0">
                <a:latin typeface="华文中宋" panose="02010600040101010101" pitchFamily="2" charset="-122"/>
                <a:ea typeface="华文中宋" panose="02010600040101010101" pitchFamily="2" charset="-122"/>
              </a:rPr>
              <a:t>Scope”</a:t>
            </a:r>
            <a:r>
              <a:rPr lang="zh-CN" altLang="en-US" dirty="0">
                <a:latin typeface="华文中宋" panose="02010600040101010101" pitchFamily="2" charset="-122"/>
                <a:ea typeface="华文中宋" panose="02010600040101010101" pitchFamily="2" charset="-122"/>
              </a:rPr>
              <a:t>形容他们希望实现目标的胸怀。该课程模式在</a:t>
            </a:r>
            <a:r>
              <a:rPr lang="en-US" altLang="zh-CN" dirty="0">
                <a:latin typeface="华文中宋" panose="02010600040101010101" pitchFamily="2" charset="-122"/>
                <a:ea typeface="华文中宋" panose="02010600040101010101" pitchFamily="2" charset="-122"/>
              </a:rPr>
              <a:t>1962</a:t>
            </a:r>
            <a:r>
              <a:rPr lang="zh-CN" altLang="en-US" dirty="0">
                <a:latin typeface="华文中宋" panose="02010600040101010101" pitchFamily="2" charset="-122"/>
                <a:ea typeface="华文中宋" panose="02010600040101010101" pitchFamily="2" charset="-122"/>
              </a:rPr>
              <a:t>年被提出后，经历了一个不断变化和调整的阶段。</a:t>
            </a:r>
            <a:endParaRPr lang="en-US" altLang="zh-CN" dirty="0">
              <a:latin typeface="华文中宋" panose="02010600040101010101" pitchFamily="2" charset="-122"/>
              <a:ea typeface="华文中宋" panose="02010600040101010101" pitchFamily="2" charset="-122"/>
            </a:endParaRPr>
          </a:p>
          <a:p>
            <a:pPr marL="0" indent="0" algn="ctr">
              <a:lnSpc>
                <a:spcPct val="150000"/>
              </a:lnSpc>
              <a:buNone/>
            </a:pPr>
            <a:r>
              <a:rPr lang="zh-CN" altLang="en-US" sz="2400" b="1" dirty="0">
                <a:latin typeface="华文新魏" panose="02010800040101010101" pitchFamily="2" charset="-122"/>
                <a:ea typeface="华文新魏" panose="02010800040101010101" pitchFamily="2" charset="-122"/>
              </a:rPr>
              <a:t>皮亚杰的认知发展阶段理论→建构主义认知发展阶段理论</a:t>
            </a:r>
          </a:p>
        </p:txBody>
      </p:sp>
    </p:spTree>
    <p:extLst>
      <p:ext uri="{BB962C8B-B14F-4D97-AF65-F5344CB8AC3E}">
        <p14:creationId xmlns:p14="http://schemas.microsoft.com/office/powerpoint/2010/main" val="394346756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0EAD9-50B8-0518-0EB0-2E9F05C5F41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E319069-FA77-45D1-3665-77DBABABE973}"/>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5151BAAE-19B6-3A42-6A55-21E8C40A9379}"/>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（一） 高瞻课程的理论基础</a:t>
            </a:r>
          </a:p>
        </p:txBody>
      </p:sp>
      <p:sp>
        <p:nvSpPr>
          <p:cNvPr id="6" name="内容占位符 5">
            <a:extLst>
              <a:ext uri="{FF2B5EF4-FFF2-40B4-BE49-F238E27FC236}">
                <a16:creationId xmlns:a16="http://schemas.microsoft.com/office/drawing/2014/main" id="{5449B7A3-B653-6FB3-379B-F1081CA85B51}"/>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高瞻课程的理论基础主要是皮亚杰的认知发展阶段理论。</a:t>
            </a:r>
          </a:p>
          <a:p>
            <a:pPr marL="0" indent="0">
              <a:lnSpc>
                <a:spcPct val="150000"/>
              </a:lnSpc>
              <a:buNone/>
            </a:pPr>
            <a:r>
              <a:rPr lang="zh-CN" altLang="en-US" dirty="0">
                <a:latin typeface="华文中宋" panose="02010600040101010101" pitchFamily="2" charset="-122"/>
                <a:ea typeface="华文中宋" panose="02010600040101010101" pitchFamily="2" charset="-122"/>
              </a:rPr>
              <a:t>      高瞻课程强调运用有意义的经验帮助儿童建构自己的知识，主张各年龄阶段儿童的学习都是主动学习，强调儿童在对周围人、物体、事件、思想的主动体验中获得最佳的学习。</a:t>
            </a:r>
          </a:p>
          <a:p>
            <a:pPr marL="0" indent="0">
              <a:lnSpc>
                <a:spcPct val="150000"/>
              </a:lnSpc>
              <a:buNone/>
            </a:pPr>
            <a:r>
              <a:rPr lang="zh-CN" altLang="en-US" dirty="0">
                <a:latin typeface="华文中宋" panose="02010600040101010101" pitchFamily="2" charset="-122"/>
                <a:ea typeface="华文中宋" panose="02010600040101010101" pitchFamily="2" charset="-122"/>
              </a:rPr>
              <a:t>      高瞻课程的开发遵循三个准则：一是必须用教与学的相关理论指导课程的开发进程；二是课程的理论与实践必须通过为儿童提供主动学习的机会，来支持每个儿童发展自己的能力；三是教师、研究者和管理者必须在课程开发的许多方面进行合作，以确保理论与实践都得到考虑。从某种程度而言，在该课程模式的建构初期，演绎大大胜过归纳，后期的调整则以归纳的方式为主。</a:t>
            </a:r>
            <a:endParaRPr lang="zh-CN" altLang="en-US" sz="2400" b="1"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28409235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54DB83-5277-26F0-36E3-F09E603FE4D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7BE5230-7314-745D-A9CC-C5D160E11C8F}"/>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C0B8E119-4129-7A28-5F8D-A017EF0E028B}"/>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（二） 高瞻课程的基本要素</a:t>
            </a:r>
          </a:p>
        </p:txBody>
      </p:sp>
      <p:sp>
        <p:nvSpPr>
          <p:cNvPr id="6" name="内容占位符 5">
            <a:extLst>
              <a:ext uri="{FF2B5EF4-FFF2-40B4-BE49-F238E27FC236}">
                <a16:creationId xmlns:a16="http://schemas.microsoft.com/office/drawing/2014/main" id="{23A69784-305E-372C-2955-9624F9A2B7B3}"/>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1. </a:t>
            </a:r>
            <a:r>
              <a:rPr lang="zh-CN" altLang="en-US" b="1" dirty="0">
                <a:latin typeface="华文中宋" panose="02010600040101010101" pitchFamily="2" charset="-122"/>
                <a:ea typeface="华文中宋" panose="02010600040101010101" pitchFamily="2" charset="-122"/>
              </a:rPr>
              <a:t>课程目标</a:t>
            </a:r>
          </a:p>
          <a:p>
            <a:pPr marL="0" indent="0">
              <a:lnSpc>
                <a:spcPct val="150000"/>
              </a:lnSpc>
              <a:buNone/>
            </a:pPr>
            <a:r>
              <a:rPr lang="zh-CN" altLang="en-US" dirty="0">
                <a:latin typeface="华文中宋" panose="02010600040101010101" pitchFamily="2" charset="-122"/>
                <a:ea typeface="华文中宋" panose="02010600040101010101" pitchFamily="2" charset="-122"/>
              </a:rPr>
              <a:t>      高瞻课程的目标随着课程发展的不同阶段而不断发展和调整。虽然到了</a:t>
            </a:r>
            <a:r>
              <a:rPr lang="en-US" altLang="zh-CN" dirty="0">
                <a:latin typeface="华文中宋" panose="02010600040101010101" pitchFamily="2" charset="-122"/>
                <a:ea typeface="华文中宋" panose="02010600040101010101" pitchFamily="2" charset="-122"/>
              </a:rPr>
              <a:t>1995</a:t>
            </a:r>
            <a:r>
              <a:rPr lang="zh-CN" altLang="en-US" dirty="0">
                <a:latin typeface="华文中宋" panose="02010600040101010101" pitchFamily="2" charset="-122"/>
                <a:ea typeface="华文中宋" panose="02010600040101010101" pitchFamily="2" charset="-122"/>
              </a:rPr>
              <a:t>年，主动学习成为其课程教学设计的核心，但其课程目标总体是认知方面的，与正式学校教育的目标相互联系，即以培养儿童上小学所应具备的认知能力为其主要的教育目标。</a:t>
            </a:r>
            <a:r>
              <a:rPr lang="en-US" altLang="zh-CN" dirty="0">
                <a:latin typeface="华文中宋" panose="02010600040101010101" pitchFamily="2" charset="-122"/>
                <a:ea typeface="华文中宋" panose="02010600040101010101" pitchFamily="2" charset="-122"/>
              </a:rPr>
              <a:t>1995</a:t>
            </a:r>
            <a:r>
              <a:rPr lang="zh-CN" altLang="en-US" dirty="0">
                <a:latin typeface="华文中宋" panose="02010600040101010101" pitchFamily="2" charset="-122"/>
                <a:ea typeface="华文中宋" panose="02010600040101010101" pitchFamily="2" charset="-122"/>
              </a:rPr>
              <a:t>年后，目标主要是促进儿童认知发展的关键经验，但也考虑了儿童社会性和情感的发展。自此，高瞻课程目标从儿童发展的全面性方面加以制定。</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2008</a:t>
            </a:r>
            <a:r>
              <a:rPr lang="zh-CN" altLang="en-US" dirty="0">
                <a:latin typeface="华文中宋" panose="02010600040101010101" pitchFamily="2" charset="-122"/>
                <a:ea typeface="华文中宋" panose="02010600040101010101" pitchFamily="2" charset="-122"/>
              </a:rPr>
              <a:t>年出版的</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在开端计划学前方案中建构高瞻课程</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Head start preschool programs</a:t>
            </a: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building a High/Scope Program</a:t>
            </a:r>
            <a:r>
              <a:rPr lang="zh-CN" altLang="en-US" dirty="0">
                <a:latin typeface="华文中宋" panose="02010600040101010101" pitchFamily="2" charset="-122"/>
                <a:ea typeface="华文中宋" panose="02010600040101010101" pitchFamily="2" charset="-122"/>
              </a:rPr>
              <a:t>）一书中，将高瞻课程的目标确定为促进儿童全面发展，具体目标包括以下方面：</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 通过与人、物体、事件、思想的主动互动进行学习。</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 独立、有责任感和自信</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为学校和今后生活做准备。</a:t>
            </a:r>
          </a:p>
          <a:p>
            <a:pPr marL="0" indent="0">
              <a:buNone/>
            </a:pPr>
            <a:r>
              <a:rPr lang="zh-CN" altLang="en-US" dirty="0">
                <a:latin typeface="华文中宋" panose="02010600040101010101" pitchFamily="2" charset="-122"/>
                <a:ea typeface="华文中宋" panose="02010600040101010101" pitchFamily="2" charset="-122"/>
              </a:rPr>
              <a:t>    （</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 学习计划自己的活动、实施活动并与他人交流所做和所学到的内容。</a:t>
            </a:r>
            <a:endParaRPr lang="zh-CN" altLang="en-US" sz="2400" b="1"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385238837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E547E-4A92-2B2F-A795-4C9C5DFCB65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BFA4CDF-1320-A004-A05F-5B41609DB890}"/>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1D8B9930-A288-F6AE-7B78-311434B5F27C}"/>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（二） 高瞻课程的基本要素</a:t>
            </a:r>
          </a:p>
        </p:txBody>
      </p:sp>
      <p:sp>
        <p:nvSpPr>
          <p:cNvPr id="6" name="内容占位符 5">
            <a:extLst>
              <a:ext uri="{FF2B5EF4-FFF2-40B4-BE49-F238E27FC236}">
                <a16:creationId xmlns:a16="http://schemas.microsoft.com/office/drawing/2014/main" id="{CF2C53DA-DB83-3F03-CEBE-227E86049D2A}"/>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b="1"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高瞻课程内容是由能够促进儿童认知发展的关键经验所决定的，关键经验也提供了教师思考课程的一种辅助方式。</a:t>
            </a:r>
          </a:p>
          <a:p>
            <a:pPr marL="0" indent="0">
              <a:lnSpc>
                <a:spcPct val="150000"/>
              </a:lnSpc>
              <a:buNone/>
            </a:pPr>
            <a:r>
              <a:rPr lang="zh-CN" altLang="en-US" dirty="0">
                <a:latin typeface="华文中宋" panose="02010600040101010101" pitchFamily="2" charset="-122"/>
                <a:ea typeface="华文中宋" panose="02010600040101010101" pitchFamily="2" charset="-122"/>
              </a:rPr>
              <a:t>      所谓关键经验，是韦卡特等人根据皮亚杰的建构理论和其所论述的学前儿童最为重要的认知特征而提出来的，“关键”指这些知识经验对于儿童来说是基础的，是其发展必不可少的。</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关键经验之间有着密切的联系，而不是孤立的。</a:t>
            </a:r>
          </a:p>
          <a:p>
            <a:pPr marL="0" indent="0">
              <a:lnSpc>
                <a:spcPct val="150000"/>
              </a:lnSpc>
              <a:buNone/>
            </a:pPr>
            <a:r>
              <a:rPr lang="zh-CN" altLang="en-US" dirty="0">
                <a:latin typeface="华文中宋" panose="02010600040101010101" pitchFamily="2" charset="-122"/>
                <a:ea typeface="华文中宋" panose="02010600040101010101" pitchFamily="2" charset="-122"/>
              </a:rPr>
              <a:t>      这些关键经验可被教师作为安排和解释课程的一种组织化的工具，组成了促进儿童发展的课程内容，也是教师指导儿童活动以及评价儿童发展的框架。对教师而言，它是一种“指示物”，指明应努力促进儿童获得的学习经验，教师往往会借助关键经验的清单来判断他所设计的活动是否能促进儿童的认知发展。由此，关键经验为教师观察支持儿童学习、计划儿童活动、评价早期教育实践的有效性提供了指南。包括关键经验的活动不是相互排斥的，任何一个单独的活动都可以包含几种关键经验。</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400" b="1"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347801030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082D8-A7CA-6C48-2D47-7456D89F658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68CF338-9798-EE31-F4F3-A28A07C3B54C}"/>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4A08C5AB-7F25-A3AD-8F7F-A86B1FBE9A63}"/>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（二） 高瞻课程的基本要素</a:t>
            </a:r>
          </a:p>
        </p:txBody>
      </p:sp>
      <p:sp>
        <p:nvSpPr>
          <p:cNvPr id="6" name="内容占位符 5">
            <a:extLst>
              <a:ext uri="{FF2B5EF4-FFF2-40B4-BE49-F238E27FC236}">
                <a16:creationId xmlns:a16="http://schemas.microsoft.com/office/drawing/2014/main" id="{70D23583-CF35-43C1-1151-9D070205AE37}"/>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buNone/>
            </a:pPr>
            <a:r>
              <a:rPr lang="zh-CN" altLang="en-US" dirty="0">
                <a:latin typeface="华文中宋" panose="02010600040101010101" pitchFamily="2" charset="-122"/>
                <a:ea typeface="华文中宋" panose="02010600040101010101" pitchFamily="2" charset="-122"/>
              </a:rPr>
              <a:t>      环境在高瞻课程实施中占了重要的地位。高瞻课程的实施注重空间环境的创设，要求空间环境有吸引力，软硬度、色彩、光线、舒适感等物理因素都应综合考虑。同时，空间环境的规划要符合大活动、午餐、午睡等不同时段的需要。</a:t>
            </a:r>
          </a:p>
          <a:p>
            <a:pPr marL="0" indent="0">
              <a:buNone/>
            </a:pPr>
            <a:r>
              <a:rPr lang="zh-CN" altLang="en-US" dirty="0">
                <a:latin typeface="华文中宋" panose="02010600040101010101" pitchFamily="2" charset="-122"/>
                <a:ea typeface="华文中宋" panose="02010600040101010101" pitchFamily="2" charset="-122"/>
              </a:rPr>
              <a:t>      高瞻课程强调提供给儿童的环境是能引发儿童主动学习的环境，强调环境里的学习材料要让儿童有选择的机会，因此，“兴趣区”的安排就成为其学习环境的特色之一。课程实施以各个“兴趣区”或“活动区”为中介开展活动，教师有意识地将儿童发展的关键经验及指标物转化为活动材料和活动情境，促进儿童在活动区中充分地与材料、环境、他人互动以获得学习与发展。高瞻课程实施者认为活动区的区分要鲜明，能鼓励儿童参与不同类型的游戏。活动区的创设要有弹性，能随着儿童兴趣的转变而变动，同时要注意根据不同活动区的特点来加以创设。具体活动的内容包括角色游戏、沙水游戏、语言艺术活动、数学活动（如数数和分类），以及身体活动（包括建构、攀爬和舞蹈）。在每个活动区，材料都是有序开放的，儿童可以很容易地拿出来，也能独立地将它们放回去。活动区的材料须具有多样性且数量要充足，此外，材料还要具有操作性，让儿童通过对材料的实际操作进行学习。总之，在这种环境中，儿童能主动学习，自然而然地集中精力与材料互动。</a:t>
            </a:r>
            <a:endParaRPr lang="zh-CN" altLang="en-US" sz="2400" dirty="0">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102404666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34F939-ED9E-9E9A-FF72-5FA8E173F4B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DE4AF58-8583-AC9A-6CDF-0555B93110AF}"/>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88C627D7-CEAA-02FB-EC1C-FD2A11932276}"/>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（二） 高瞻课程的基本要素</a:t>
            </a:r>
          </a:p>
        </p:txBody>
      </p:sp>
      <p:sp>
        <p:nvSpPr>
          <p:cNvPr id="6" name="内容占位符 5">
            <a:extLst>
              <a:ext uri="{FF2B5EF4-FFF2-40B4-BE49-F238E27FC236}">
                <a16:creationId xmlns:a16="http://schemas.microsoft.com/office/drawing/2014/main" id="{FF984759-7173-F598-E49A-73F941DB1736}"/>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高瞻课程并没有固定的教学大纲，却有一个程序化的活动流程来引领儿童主动学习。高瞻课程认为，一个始终如一的常规是非常重要的，每日的常规活动也会支持儿童的主动学习。所以，教师计划一日生活时要保持日程的稳定性和一致性，使儿童能够了解即将发生的事情，从而使儿童感到能控制每天所发生的事情。高瞻课程将一日生活大致分成如下几个时段：</a:t>
            </a:r>
            <a:endParaRPr lang="en-US" altLang="zh-CN" sz="2400" dirty="0">
              <a:latin typeface="华文新魏" panose="02010800040101010101" pitchFamily="2" charset="-122"/>
              <a:ea typeface="华文新魏" panose="020108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）计划</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做</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回忆（</a:t>
            </a:r>
            <a:r>
              <a:rPr lang="en-US" altLang="zh-CN" dirty="0" err="1">
                <a:latin typeface="华文中宋" panose="02010600040101010101" pitchFamily="2" charset="-122"/>
                <a:ea typeface="华文中宋" panose="02010600040101010101" pitchFamily="2" charset="-122"/>
              </a:rPr>
              <a:t>plandoreview</a:t>
            </a:r>
            <a:r>
              <a:rPr lang="zh-CN" altLang="en-US" dirty="0">
                <a:latin typeface="华文中宋" panose="02010600040101010101" pitchFamily="2" charset="-122"/>
                <a:ea typeface="华文中宋" panose="02010600040101010101" pitchFamily="2" charset="-122"/>
              </a:rPr>
              <a:t>，简称</a:t>
            </a:r>
            <a:r>
              <a:rPr lang="en-US" altLang="zh-CN" dirty="0">
                <a:latin typeface="华文中宋" panose="02010600040101010101" pitchFamily="2" charset="-122"/>
                <a:ea typeface="华文中宋" panose="02010600040101010101" pitchFamily="2" charset="-122"/>
              </a:rPr>
              <a:t>PDR</a:t>
            </a:r>
            <a:r>
              <a:rPr lang="zh-CN" altLang="en-US" dirty="0">
                <a:latin typeface="华文中宋" panose="02010600040101010101" pitchFamily="2" charset="-122"/>
                <a:ea typeface="华文中宋" panose="02010600040101010101" pitchFamily="2" charset="-122"/>
              </a:rPr>
              <a:t>）时间</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）小团体时间；（</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）大团体时间</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）户外活动。</a:t>
            </a:r>
          </a:p>
          <a:p>
            <a:pPr marL="0" indent="0">
              <a:lnSpc>
                <a:spcPct val="150000"/>
              </a:lnSpc>
              <a:buNone/>
            </a:pPr>
            <a:r>
              <a:rPr lang="zh-CN" altLang="en-US" dirty="0">
                <a:latin typeface="华文中宋" panose="02010600040101010101" pitchFamily="2" charset="-122"/>
                <a:ea typeface="华文中宋" panose="02010600040101010101" pitchFamily="2" charset="-122"/>
              </a:rPr>
              <a:t>      此外，一日生活常规还包括转换时间（过渡时间），如小团体转换到大团体的时间，以及点心、午餐与休息时间。</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endParaRPr lang="en-US" altLang="zh-CN"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290322530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349912-CB09-5AAA-C4D9-F18CA00BE27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3A39C1A-074C-9FBB-B684-1E11D43B41A2}"/>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0B4CBE37-6356-67D3-18FD-28C45614CC97}"/>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（二） 高瞻课程的基本要素</a:t>
            </a:r>
          </a:p>
        </p:txBody>
      </p:sp>
      <p:sp>
        <p:nvSpPr>
          <p:cNvPr id="6" name="内容占位符 5">
            <a:extLst>
              <a:ext uri="{FF2B5EF4-FFF2-40B4-BE49-F238E27FC236}">
                <a16:creationId xmlns:a16="http://schemas.microsoft.com/office/drawing/2014/main" id="{A74B3422-E04A-0847-A9DD-842EB184367E}"/>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总之，高瞻课程可形象地被描述为一个学习轮（</a:t>
            </a:r>
            <a:r>
              <a:rPr lang="en-US" altLang="zh-CN" dirty="0">
                <a:latin typeface="华文中宋" panose="02010600040101010101" pitchFamily="2" charset="-122"/>
                <a:ea typeface="华文中宋" panose="02010600040101010101" pitchFamily="2" charset="-122"/>
              </a:rPr>
              <a:t>learning wheel</a:t>
            </a:r>
            <a:r>
              <a:rPr lang="zh-CN" altLang="en-US" dirty="0">
                <a:latin typeface="华文中宋" panose="02010600040101010101" pitchFamily="2" charset="-122"/>
                <a:ea typeface="华文中宋" panose="02010600040101010101" pitchFamily="2" charset="-122"/>
              </a:rPr>
              <a:t>），主动学习位于其中心。</a:t>
            </a:r>
            <a:endParaRPr lang="en-US" altLang="zh-CN" dirty="0">
              <a:latin typeface="华文中宋" panose="02010600040101010101" pitchFamily="2" charset="-122"/>
              <a:ea typeface="华文中宋" panose="02010600040101010101" pitchFamily="2" charset="-122"/>
            </a:endParaRPr>
          </a:p>
        </p:txBody>
      </p:sp>
      <p:pic>
        <p:nvPicPr>
          <p:cNvPr id="5" name="图片 4">
            <a:extLst>
              <a:ext uri="{FF2B5EF4-FFF2-40B4-BE49-F238E27FC236}">
                <a16:creationId xmlns:a16="http://schemas.microsoft.com/office/drawing/2014/main" id="{B1F7AB58-0DE2-DDB9-B5F3-CE06D5D6380B}"/>
              </a:ext>
            </a:extLst>
          </p:cNvPr>
          <p:cNvPicPr>
            <a:picLocks noChangeAspect="1"/>
          </p:cNvPicPr>
          <p:nvPr/>
        </p:nvPicPr>
        <p:blipFill>
          <a:blip r:embed="rId2"/>
          <a:stretch>
            <a:fillRect/>
          </a:stretch>
        </p:blipFill>
        <p:spPr>
          <a:xfrm>
            <a:off x="2349292" y="3587371"/>
            <a:ext cx="5007704" cy="3109435"/>
          </a:xfrm>
          <a:prstGeom prst="rect">
            <a:avLst/>
          </a:prstGeom>
        </p:spPr>
      </p:pic>
    </p:spTree>
    <p:extLst>
      <p:ext uri="{BB962C8B-B14F-4D97-AF65-F5344CB8AC3E}">
        <p14:creationId xmlns:p14="http://schemas.microsoft.com/office/powerpoint/2010/main" val="348723026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80D5E-F3F2-5A31-C76C-E87DA673236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B80A336-512C-0744-F558-F3668DE8AC9D}"/>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B870C24C-849D-4B97-6CE2-B5EA32324962}"/>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（二） 高瞻课程的基本要素</a:t>
            </a:r>
          </a:p>
        </p:txBody>
      </p:sp>
      <p:sp>
        <p:nvSpPr>
          <p:cNvPr id="6" name="内容占位符 5">
            <a:extLst>
              <a:ext uri="{FF2B5EF4-FFF2-40B4-BE49-F238E27FC236}">
                <a16:creationId xmlns:a16="http://schemas.microsoft.com/office/drawing/2014/main" id="{B795C289-245F-133C-4F48-C361CBCF090D}"/>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在课程实施中，教师的角色基本上是支持者、观察者、辅导者与引导者，他们的基本任务是促进儿童的主动学习。教师具体的作用首先应表现在创设良好的环境上。一个好的学习环境能支持鼓励儿童根据自己的发展水平，用不同的方式与材料进行相互作用。教师要善于根据儿童的发展水平和特点创设多样化的环境。为此，教师要了解儿童现有的水平，了解儿童正处于哪个发展阶段。教师可通过观察、提问和设计专门活动的方法来了解与确定儿童的发展水平。另外，教师的作用还表现在脑海中有明确的目标或结果，可引导促进儿童积极参与活动，在需要的时候提供鹰架帮助、指导儿童。教师不催促儿童，不强迫儿童，不人为地加速儿童的学习过程，不为使儿童取得一个更高的发展水平而去“教”儿童，不以教儿童事实来代替儿童思考。同时，教师还要善于运用积极的互动策略，如与儿童分享、支持儿童游戏、与儿童形成真诚的关系，并使用鼓励和问题解决的方法来处理教室中每日发生的问题。教师可以通过一个小小的问题使儿童思考自己活动的过程，或者与儿童一起活动，启发挑战儿童通过自己的思考获得知识、得出结论，以发展儿童的思维技能，为儿童获得丰富的经验提供可能。</a:t>
            </a:r>
          </a:p>
        </p:txBody>
      </p:sp>
    </p:spTree>
    <p:extLst>
      <p:ext uri="{BB962C8B-B14F-4D97-AF65-F5344CB8AC3E}">
        <p14:creationId xmlns:p14="http://schemas.microsoft.com/office/powerpoint/2010/main" val="54433419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0DC863-D7D5-F3D9-A687-44C0E3BBBC6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34FD432-E80E-7C8A-E98F-C4BFBACBE74F}"/>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423116F2-1CE7-0871-24EA-D96F5955C856}"/>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（二） 高瞻课程的基本要素</a:t>
            </a:r>
          </a:p>
        </p:txBody>
      </p:sp>
      <p:sp>
        <p:nvSpPr>
          <p:cNvPr id="6" name="内容占位符 5">
            <a:extLst>
              <a:ext uri="{FF2B5EF4-FFF2-40B4-BE49-F238E27FC236}">
                <a16:creationId xmlns:a16="http://schemas.microsoft.com/office/drawing/2014/main" id="{89DDD323-F1BA-8CDF-54B3-D16E796B6E6F}"/>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4. </a:t>
            </a:r>
            <a:r>
              <a:rPr lang="zh-CN" altLang="en-US" b="1" dirty="0">
                <a:latin typeface="华文中宋" panose="02010600040101010101" pitchFamily="2" charset="-122"/>
                <a:ea typeface="华文中宋" panose="02010600040101010101" pitchFamily="2" charset="-122"/>
              </a:rPr>
              <a:t>课程评价</a:t>
            </a:r>
          </a:p>
          <a:p>
            <a:pPr marL="0" indent="0">
              <a:lnSpc>
                <a:spcPct val="150000"/>
              </a:lnSpc>
              <a:buNone/>
            </a:pPr>
            <a:r>
              <a:rPr lang="zh-CN" altLang="en-US" dirty="0">
                <a:latin typeface="华文中宋" panose="02010600040101010101" pitchFamily="2" charset="-122"/>
                <a:ea typeface="华文中宋" panose="02010600040101010101" pitchFamily="2" charset="-122"/>
              </a:rPr>
              <a:t>      高瞻课程发展了一套儿童评价模式，该评价方式以观察记录为主，把观察作为理解儿童发展、学习和评价的主要工具。教师做好每日轶事记录、每日计划的讨论，每天利用儿童午睡的时间交流观察心得与问题。每隔一段时间，教师就用高瞻课程开发的以关键经验为基础的评价工具</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高瞻课程儿童观察记录表（</a:t>
            </a:r>
            <a:r>
              <a:rPr lang="en-US" altLang="zh-CN" dirty="0">
                <a:latin typeface="华文中宋" panose="02010600040101010101" pitchFamily="2" charset="-122"/>
                <a:ea typeface="华文中宋" panose="02010600040101010101" pitchFamily="2" charset="-122"/>
              </a:rPr>
              <a:t>High/Scope Child Observation Record</a:t>
            </a:r>
            <a:r>
              <a:rPr lang="zh-CN" altLang="en-US" dirty="0">
                <a:latin typeface="华文中宋" panose="02010600040101010101" pitchFamily="2" charset="-122"/>
                <a:ea typeface="华文中宋" panose="02010600040101010101" pitchFamily="2" charset="-122"/>
              </a:rPr>
              <a:t>，简称</a:t>
            </a:r>
            <a:r>
              <a:rPr lang="en-US" altLang="zh-CN" dirty="0">
                <a:latin typeface="华文中宋" panose="02010600040101010101" pitchFamily="2" charset="-122"/>
                <a:ea typeface="华文中宋" panose="02010600040101010101" pitchFamily="2" charset="-122"/>
              </a:rPr>
              <a:t>COR</a:t>
            </a:r>
            <a:r>
              <a:rPr lang="zh-CN" altLang="en-US" dirty="0">
                <a:latin typeface="华文中宋" panose="02010600040101010101" pitchFamily="2" charset="-122"/>
                <a:ea typeface="华文中宋" panose="02010600040101010101" pitchFamily="2" charset="-122"/>
              </a:rPr>
              <a:t>）去评估儿童的进步和学习情况。</a:t>
            </a:r>
          </a:p>
          <a:p>
            <a:pPr marL="0" indent="0">
              <a:lnSpc>
                <a:spcPct val="150000"/>
              </a:lnSpc>
              <a:buNone/>
            </a:pPr>
            <a:r>
              <a:rPr lang="zh-CN" altLang="en-US" dirty="0">
                <a:latin typeface="华文中宋" panose="02010600040101010101" pitchFamily="2" charset="-122"/>
                <a:ea typeface="华文中宋" panose="02010600040101010101" pitchFamily="2" charset="-122"/>
              </a:rPr>
              <a:t>      高瞻课程儿童观察记录表是高瞻课程广泛采用的以观察为基本方法的儿童评估工具（分婴幼儿和学前儿童两种工具），适用于观察和评定</a:t>
            </a:r>
            <a:r>
              <a:rPr lang="en-US" altLang="zh-CN" dirty="0">
                <a:latin typeface="华文中宋" panose="02010600040101010101" pitchFamily="2" charset="-122"/>
                <a:ea typeface="华文中宋" panose="02010600040101010101" pitchFamily="2" charset="-122"/>
              </a:rPr>
              <a:t>0</a:t>
            </a:r>
            <a:r>
              <a:rPr lang="zh-CN" altLang="en-US" dirty="0">
                <a:latin typeface="华文中宋" panose="02010600040101010101" pitchFamily="2" charset="-122"/>
                <a:ea typeface="华文中宋" panose="02010600040101010101" pitchFamily="2" charset="-122"/>
              </a:rPr>
              <a:t>到</a:t>
            </a:r>
            <a:r>
              <a:rPr lang="en-US" altLang="zh-CN" dirty="0">
                <a:latin typeface="华文中宋" panose="02010600040101010101" pitchFamily="2" charset="-122"/>
                <a:ea typeface="华文中宋" panose="02010600040101010101" pitchFamily="2" charset="-122"/>
              </a:rPr>
              <a:t>6</a:t>
            </a:r>
            <a:r>
              <a:rPr lang="zh-CN" altLang="en-US" dirty="0">
                <a:latin typeface="华文中宋" panose="02010600040101010101" pitchFamily="2" charset="-122"/>
                <a:ea typeface="华文中宋" panose="02010600040101010101" pitchFamily="2" charset="-122"/>
              </a:rPr>
              <a:t>岁幼儿的身心发展情况，该观察记录表具有较好的信度和效度，儿童发展信息的收集都来自每日的课堂活动。高瞻课程儿童观察记录表一般分为</a:t>
            </a:r>
            <a:r>
              <a:rPr lang="en-US" altLang="zh-CN" dirty="0">
                <a:latin typeface="华文中宋" panose="02010600040101010101" pitchFamily="2" charset="-122"/>
                <a:ea typeface="华文中宋" panose="02010600040101010101" pitchFamily="2" charset="-122"/>
              </a:rPr>
              <a:t>6</a:t>
            </a:r>
            <a:r>
              <a:rPr lang="zh-CN" altLang="en-US" dirty="0">
                <a:latin typeface="华文中宋" panose="02010600040101010101" pitchFamily="2" charset="-122"/>
                <a:ea typeface="华文中宋" panose="02010600040101010101" pitchFamily="2" charset="-122"/>
              </a:rPr>
              <a:t>大类，即教师要从</a:t>
            </a:r>
            <a:r>
              <a:rPr lang="en-US" altLang="zh-CN" dirty="0">
                <a:latin typeface="华文中宋" panose="02010600040101010101" pitchFamily="2" charset="-122"/>
                <a:ea typeface="华文中宋" panose="02010600040101010101" pitchFamily="2" charset="-122"/>
              </a:rPr>
              <a:t>6</a:t>
            </a:r>
            <a:r>
              <a:rPr lang="zh-CN" altLang="en-US" dirty="0">
                <a:latin typeface="华文中宋" panose="02010600040101010101" pitchFamily="2" charset="-122"/>
                <a:ea typeface="华文中宋" panose="02010600040101010101" pitchFamily="2" charset="-122"/>
              </a:rPr>
              <a:t>个领域记录儿童的行为，包括儿童的创造力、社会关系、创造性表征、音乐和运动、语言和读写、科学和数学，共</a:t>
            </a:r>
            <a:r>
              <a:rPr lang="en-US" altLang="zh-CN" dirty="0">
                <a:latin typeface="华文中宋" panose="02010600040101010101" pitchFamily="2" charset="-122"/>
                <a:ea typeface="华文中宋" panose="02010600040101010101" pitchFamily="2" charset="-122"/>
              </a:rPr>
              <a:t>32</a:t>
            </a:r>
            <a:r>
              <a:rPr lang="zh-CN" altLang="en-US" dirty="0">
                <a:latin typeface="华文中宋" panose="02010600040101010101" pitchFamily="2" charset="-122"/>
                <a:ea typeface="华文中宋" panose="02010600040101010101" pitchFamily="2" charset="-122"/>
              </a:rPr>
              <a:t>个评价项目。每个评价项目又包含</a:t>
            </a:r>
            <a:r>
              <a:rPr lang="en-US" altLang="zh-CN" dirty="0">
                <a:latin typeface="华文中宋" panose="02010600040101010101" pitchFamily="2" charset="-122"/>
                <a:ea typeface="华文中宋" panose="02010600040101010101" pitchFamily="2" charset="-122"/>
              </a:rPr>
              <a:t>5</a:t>
            </a:r>
            <a:r>
              <a:rPr lang="zh-CN" altLang="en-US" dirty="0">
                <a:latin typeface="华文中宋" panose="02010600040101010101" pitchFamily="2" charset="-122"/>
                <a:ea typeface="华文中宋" panose="02010600040101010101" pitchFamily="2" charset="-122"/>
              </a:rPr>
              <a:t>个层次的评价等级，每个等级都详细描述了儿童所应该达到的行为水平。教师根据记录，按</a:t>
            </a:r>
            <a:r>
              <a:rPr lang="en-US" altLang="zh-CN" dirty="0">
                <a:latin typeface="华文中宋" panose="02010600040101010101" pitchFamily="2" charset="-122"/>
                <a:ea typeface="华文中宋" panose="02010600040101010101" pitchFamily="2" charset="-122"/>
              </a:rPr>
              <a:t>5</a:t>
            </a:r>
            <a:r>
              <a:rPr lang="zh-CN" altLang="en-US" dirty="0">
                <a:latin typeface="华文中宋" panose="02010600040101010101" pitchFamily="2" charset="-122"/>
                <a:ea typeface="华文中宋" panose="02010600040101010101" pitchFamily="2" charset="-122"/>
              </a:rPr>
              <a:t>个水平对儿童的行为进行分类，</a:t>
            </a:r>
            <a:r>
              <a:rPr lang="en-US" altLang="zh-CN" dirty="0">
                <a:latin typeface="华文中宋" panose="02010600040101010101" pitchFamily="2" charset="-122"/>
                <a:ea typeface="华文中宋" panose="02010600040101010101" pitchFamily="2" charset="-122"/>
              </a:rPr>
              <a:t>5</a:t>
            </a:r>
            <a:r>
              <a:rPr lang="zh-CN" altLang="en-US" dirty="0">
                <a:latin typeface="华文中宋" panose="02010600040101010101" pitchFamily="2" charset="-122"/>
                <a:ea typeface="华文中宋" panose="02010600040101010101" pitchFamily="2" charset="-122"/>
              </a:rPr>
              <a:t>个水</a:t>
            </a:r>
          </a:p>
        </p:txBody>
      </p:sp>
    </p:spTree>
    <p:extLst>
      <p:ext uri="{BB962C8B-B14F-4D97-AF65-F5344CB8AC3E}">
        <p14:creationId xmlns:p14="http://schemas.microsoft.com/office/powerpoint/2010/main" val="1176501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D6AAAB-F1B6-3053-4EC1-076D2012D40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1E20BBC-4498-28AD-D3F6-6C3434796119}"/>
              </a:ext>
            </a:extLst>
          </p:cNvPr>
          <p:cNvSpPr>
            <a:spLocks noGrp="1"/>
          </p:cNvSpPr>
          <p:nvPr>
            <p:ph type="title"/>
          </p:nvPr>
        </p:nvSpPr>
        <p:spPr/>
        <p:txBody>
          <a:bodyPr/>
          <a:lstStyle/>
          <a:p>
            <a:r>
              <a:rPr lang="zh-CN" altLang="en-US" dirty="0"/>
              <a:t>第二节  我国幼儿园的课程模式</a:t>
            </a:r>
          </a:p>
        </p:txBody>
      </p:sp>
      <p:sp>
        <p:nvSpPr>
          <p:cNvPr id="6" name="内容占位符 5">
            <a:extLst>
              <a:ext uri="{FF2B5EF4-FFF2-40B4-BE49-F238E27FC236}">
                <a16:creationId xmlns:a16="http://schemas.microsoft.com/office/drawing/2014/main" id="{AEF33BD1-DFEA-DA76-1AE8-2F3BDB8D2EF1}"/>
              </a:ext>
            </a:extLst>
          </p:cNvPr>
          <p:cNvSpPr>
            <a:spLocks noGrp="1"/>
          </p:cNvSpPr>
          <p:nvPr>
            <p:ph idx="1"/>
          </p:nvPr>
        </p:nvSpPr>
        <p:spPr>
          <a:xfrm>
            <a:off x="677334" y="2172575"/>
            <a:ext cx="8872396" cy="2091607"/>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我国的一些教育家和学前教育专家曾经对幼儿园课程有所论述和实践，先后建立起了符合当时中国国情的幼儿园课程模式。从模式的建构方式而言，主要以演绎式为主，同时，也结合各自的课程实验运用了归纳式的建构方式，使课程模式不断丰富和发展。</a:t>
            </a:r>
          </a:p>
        </p:txBody>
      </p:sp>
    </p:spTree>
    <p:extLst>
      <p:ext uri="{BB962C8B-B14F-4D97-AF65-F5344CB8AC3E}">
        <p14:creationId xmlns:p14="http://schemas.microsoft.com/office/powerpoint/2010/main" val="423012741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AA3563-E179-5D36-3E5F-D806D58DEC0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67AA661-DC99-A417-D9D1-AAFB4E11F592}"/>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FA1B2DC0-E100-639C-4E15-0935D2EB8FA6}"/>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（二） 高瞻课程的基本要素</a:t>
            </a:r>
          </a:p>
        </p:txBody>
      </p:sp>
      <p:sp>
        <p:nvSpPr>
          <p:cNvPr id="6" name="内容占位符 5">
            <a:extLst>
              <a:ext uri="{FF2B5EF4-FFF2-40B4-BE49-F238E27FC236}">
                <a16:creationId xmlns:a16="http://schemas.microsoft.com/office/drawing/2014/main" id="{28F173FE-9043-3098-94C9-EF89CE479E83}"/>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4. </a:t>
            </a:r>
            <a:r>
              <a:rPr lang="zh-CN" altLang="en-US" b="1" dirty="0">
                <a:latin typeface="华文中宋" panose="02010600040101010101" pitchFamily="2" charset="-122"/>
                <a:ea typeface="华文中宋" panose="02010600040101010101" pitchFamily="2" charset="-122"/>
              </a:rPr>
              <a:t>课程评价</a:t>
            </a:r>
          </a:p>
          <a:p>
            <a:pPr marL="0" indent="0">
              <a:lnSpc>
                <a:spcPct val="150000"/>
              </a:lnSpc>
              <a:buNone/>
            </a:pPr>
            <a:r>
              <a:rPr lang="zh-CN" altLang="en-US" dirty="0">
                <a:latin typeface="华文中宋" panose="02010600040101010101" pitchFamily="2" charset="-122"/>
                <a:ea typeface="华文中宋" panose="02010600040101010101" pitchFamily="2" charset="-122"/>
              </a:rPr>
              <a:t>平等级对应</a:t>
            </a:r>
            <a:r>
              <a:rPr lang="en-US" altLang="zh-CN" dirty="0">
                <a:latin typeface="华文中宋" panose="02010600040101010101" pitchFamily="2" charset="-122"/>
                <a:ea typeface="华文中宋" panose="02010600040101010101" pitchFamily="2" charset="-122"/>
              </a:rPr>
              <a:t>1—5</a:t>
            </a:r>
            <a:r>
              <a:rPr lang="zh-CN" altLang="en-US" dirty="0">
                <a:latin typeface="华文中宋" panose="02010600040101010101" pitchFamily="2" charset="-122"/>
                <a:ea typeface="华文中宋" panose="02010600040101010101" pitchFamily="2" charset="-122"/>
              </a:rPr>
              <a:t>分。如果儿童的行为与某一项目的某个水平等级的描述相符，那么他在这个项目上就会得到一个相应的分数，因此，儿童在某个类别上的得分反映了儿童在该方面的发展，儿童在所有项目上的得分总和就反映了儿童的总体发展状况。后来，该工具进一步发展，共分为</a:t>
            </a:r>
            <a:r>
              <a:rPr lang="en-US" altLang="zh-CN" dirty="0">
                <a:latin typeface="华文中宋" panose="02010600040101010101" pitchFamily="2" charset="-122"/>
                <a:ea typeface="华文中宋" panose="02010600040101010101" pitchFamily="2" charset="-122"/>
              </a:rPr>
              <a:t>8</a:t>
            </a:r>
            <a:r>
              <a:rPr lang="zh-CN" altLang="en-US" dirty="0">
                <a:latin typeface="华文中宋" panose="02010600040101010101" pitchFamily="2" charset="-122"/>
                <a:ea typeface="华文中宋" panose="02010600040101010101" pitchFamily="2" charset="-122"/>
              </a:rPr>
              <a:t>大领域，采用</a:t>
            </a:r>
            <a:r>
              <a:rPr lang="en-US" altLang="zh-CN" dirty="0">
                <a:latin typeface="华文中宋" panose="02010600040101010101" pitchFamily="2" charset="-122"/>
                <a:ea typeface="华文中宋" panose="02010600040101010101" pitchFamily="2" charset="-122"/>
              </a:rPr>
              <a:t>7</a:t>
            </a:r>
            <a:r>
              <a:rPr lang="zh-CN" altLang="en-US" dirty="0">
                <a:latin typeface="华文中宋" panose="02010600040101010101" pitchFamily="2" charset="-122"/>
                <a:ea typeface="华文中宋" panose="02010600040101010101" pitchFamily="2" charset="-122"/>
              </a:rPr>
              <a:t>级评分（</a:t>
            </a:r>
            <a:r>
              <a:rPr lang="en-US" altLang="zh-CN" dirty="0">
                <a:latin typeface="华文中宋" panose="02010600040101010101" pitchFamily="2" charset="-122"/>
                <a:ea typeface="华文中宋" panose="02010600040101010101" pitchFamily="2" charset="-122"/>
              </a:rPr>
              <a:t>1—7</a:t>
            </a:r>
            <a:r>
              <a:rPr lang="zh-CN" altLang="en-US" dirty="0">
                <a:latin typeface="华文中宋" panose="02010600040101010101" pitchFamily="2" charset="-122"/>
                <a:ea typeface="华文中宋" panose="02010600040101010101" pitchFamily="2" charset="-122"/>
              </a:rPr>
              <a:t>分）。</a:t>
            </a:r>
          </a:p>
          <a:p>
            <a:pPr marL="0" indent="0">
              <a:lnSpc>
                <a:spcPct val="150000"/>
              </a:lnSpc>
              <a:buNone/>
            </a:pPr>
            <a:r>
              <a:rPr lang="zh-CN" altLang="en-US" dirty="0">
                <a:latin typeface="华文中宋" panose="02010600040101010101" pitchFamily="2" charset="-122"/>
                <a:ea typeface="华文中宋" panose="02010600040101010101" pitchFamily="2" charset="-122"/>
              </a:rPr>
              <a:t>      教师可以根据高瞻课程儿童观察记录表中所列的观察项目决定每天的观察重点。教师对儿童进行评价的过程包括观察儿童、记录观察信息、通过评价工具进行评分、运用评价信息制定活动计划</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个基本步骤。</a:t>
            </a:r>
          </a:p>
          <a:p>
            <a:pPr marL="0" indent="0">
              <a:lnSpc>
                <a:spcPct val="150000"/>
              </a:lnSpc>
              <a:buNone/>
            </a:pPr>
            <a:r>
              <a:rPr lang="zh-CN" altLang="en-US" dirty="0">
                <a:latin typeface="华文中宋" panose="02010600040101010101" pitchFamily="2" charset="-122"/>
                <a:ea typeface="华文中宋" panose="02010600040101010101" pitchFamily="2" charset="-122"/>
              </a:rPr>
              <a:t>      观察记录能够促进活动计划的制定，教师在制定计划时应考虑的问题包括：今天我们观察到孩子们做了什么，孩子们的行为告诉我们什么，明天我们应提供什么活动材料，如何与孩子们进行互动才能有效促进他们的活动和学习。比如，当记录了当日一个儿童或多个儿童对装满水的容器或空容器产生困惑时，教师应为第二天的活动增加水和容器等活动材料。由此，可以看出高瞻课程使用高瞻课程儿童观察记录表评价儿童发展的目的在于寻求有意义的教育效果。</a:t>
            </a:r>
          </a:p>
        </p:txBody>
      </p:sp>
    </p:spTree>
    <p:extLst>
      <p:ext uri="{BB962C8B-B14F-4D97-AF65-F5344CB8AC3E}">
        <p14:creationId xmlns:p14="http://schemas.microsoft.com/office/powerpoint/2010/main" val="205003922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36E75-3E7F-88E0-36C8-C3F1B119BAD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5AB8E77-839A-0E33-BAB9-CD62FBB4E943}"/>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DFDA3AF5-B4DF-9BBD-FD8E-F8AA25045D62}"/>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（三） 对高瞻课程的评析</a:t>
            </a:r>
          </a:p>
        </p:txBody>
      </p:sp>
      <p:sp>
        <p:nvSpPr>
          <p:cNvPr id="6" name="内容占位符 5">
            <a:extLst>
              <a:ext uri="{FF2B5EF4-FFF2-40B4-BE49-F238E27FC236}">
                <a16:creationId xmlns:a16="http://schemas.microsoft.com/office/drawing/2014/main" id="{D2829246-FE76-DCA5-2280-D06F7D353ADD}"/>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高瞻课程在美国成为被运用得最为广泛的课程，其成功之处在于不断发展、完善和归纳总结。在众多的早期教育方案中，它一直是一种能高质量地服务于儿童、有系统、有组织的方案，被认为是“适宜儿童发展的教育实践”的一个例证。历时</a:t>
            </a:r>
            <a:r>
              <a:rPr lang="en-US" altLang="zh-CN" dirty="0">
                <a:latin typeface="华文中宋" panose="02010600040101010101" pitchFamily="2" charset="-122"/>
                <a:ea typeface="华文中宋" panose="02010600040101010101" pitchFamily="2" charset="-122"/>
              </a:rPr>
              <a:t>40</a:t>
            </a:r>
            <a:r>
              <a:rPr lang="zh-CN" altLang="en-US" dirty="0">
                <a:latin typeface="华文中宋" panose="02010600040101010101" pitchFamily="2" charset="-122"/>
                <a:ea typeface="华文中宋" panose="02010600040101010101" pitchFamily="2" charset="-122"/>
              </a:rPr>
              <a:t>多年的研究表明高瞻课程对儿童发展的效果：它可以提高儿童入学准备的能力、学业水平和社会行为，能够帮助儿童在成年后获得更好的生活。高瞻课程的优势不仅在于对儿童个体发展产生深远的影响，更在于它给整个社会及经济带来的高回报率，包括帮助受教育者打破贫穷局面，有效缓解犯罪、毒品泛滥和失业等社会问题。与此同时，高瞻课程对世界各地的学前教育课程的理论和实践都产生了并继续产生着深远的影响。</a:t>
            </a:r>
          </a:p>
          <a:p>
            <a:pPr marL="0" indent="0">
              <a:lnSpc>
                <a:spcPct val="150000"/>
              </a:lnSpc>
              <a:buNone/>
            </a:pPr>
            <a:r>
              <a:rPr lang="zh-CN" altLang="en-US" dirty="0">
                <a:latin typeface="华文中宋" panose="02010600040101010101" pitchFamily="2" charset="-122"/>
                <a:ea typeface="华文中宋" panose="02010600040101010101" pitchFamily="2" charset="-122"/>
              </a:rPr>
              <a:t>      高瞻课程重视环境的创设和材料的提供，强调通过活动区和可供选择的丰富的材料引发儿童的主动学习，让儿童在主动探索的活动中得到发展，同时，活动区的创设具有弹性，能跟随儿童兴趣的变化而改变。高瞻课程重视语言的作用，充分发挥语言对儿童思维与行动的调节、控制和反思作用，促进儿童行动的目的性、计划性和元认知能力的发展。高瞻课程设置了较为稳定的、宽松的一日生活常规安排，给儿童安全感，并留出大段的儿童自主活动的时间，以促进儿童情感、身体和智力等的发展。高瞻课程一日生活的每一部分既有指导性原则，又有具体应对的策略，并列举了大量实例，</a:t>
            </a:r>
          </a:p>
        </p:txBody>
      </p:sp>
    </p:spTree>
    <p:extLst>
      <p:ext uri="{BB962C8B-B14F-4D97-AF65-F5344CB8AC3E}">
        <p14:creationId xmlns:p14="http://schemas.microsoft.com/office/powerpoint/2010/main" val="169076159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E98C8-D84E-25A2-383F-8EF4C6CC957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5FA8CFF-C4E4-17A6-9A88-2724A503C424}"/>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2D9423CA-250B-4260-A93B-6B5C399287D4}"/>
              </a:ext>
            </a:extLst>
          </p:cNvPr>
          <p:cNvSpPr txBox="1"/>
          <p:nvPr/>
        </p:nvSpPr>
        <p:spPr>
          <a:xfrm>
            <a:off x="863946" y="1279053"/>
            <a:ext cx="7978396" cy="954107"/>
          </a:xfrm>
          <a:prstGeom prst="rect">
            <a:avLst/>
          </a:prstGeom>
          <a:noFill/>
        </p:spPr>
        <p:txBody>
          <a:bodyPr wrap="square" rtlCol="0">
            <a:spAutoFit/>
          </a:bodyPr>
          <a:lstStyle/>
          <a:p>
            <a:r>
              <a:rPr lang="zh-CN" altLang="en-US" sz="2800" dirty="0"/>
              <a:t>三、 高瞻课程（</a:t>
            </a:r>
            <a:r>
              <a:rPr lang="en-US" altLang="zh-CN" sz="2800" dirty="0"/>
              <a:t>the High/Scope Curriculum</a:t>
            </a:r>
            <a:r>
              <a:rPr lang="zh-CN" altLang="en-US" sz="2800" dirty="0"/>
              <a:t>）</a:t>
            </a:r>
            <a:endParaRPr lang="en-US" altLang="zh-CN" sz="2800" dirty="0"/>
          </a:p>
          <a:p>
            <a:r>
              <a:rPr lang="zh-CN" altLang="en-US" sz="2800" dirty="0"/>
              <a:t>（三） 对高瞻课程的评析</a:t>
            </a:r>
          </a:p>
        </p:txBody>
      </p:sp>
      <p:sp>
        <p:nvSpPr>
          <p:cNvPr id="6" name="内容占位符 5">
            <a:extLst>
              <a:ext uri="{FF2B5EF4-FFF2-40B4-BE49-F238E27FC236}">
                <a16:creationId xmlns:a16="http://schemas.microsoft.com/office/drawing/2014/main" id="{FD4A6C22-B30D-EA8B-DF77-7473477869A7}"/>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具有较强的操作性。另外，高瞻课程注重教师对儿童日常的观察记录与评价作用，开发了全面细致的观察评价儿童的工具；注重教师在儿童主动活动中创设认知冲突以指导儿童，促进儿童的认知发展。与其他课程模式不同的是，高瞻课程还不要求购置和使用特殊昂贵的材料，唯一的花费在于为儿童设置学习环境，课程实施成本低。这些都是高瞻课程的优势。</a:t>
            </a:r>
          </a:p>
          <a:p>
            <a:pPr marL="0" indent="0">
              <a:lnSpc>
                <a:spcPct val="150000"/>
              </a:lnSpc>
              <a:buNone/>
            </a:pPr>
            <a:r>
              <a:rPr lang="zh-CN" altLang="en-US" dirty="0">
                <a:latin typeface="华文中宋" panose="02010600040101010101" pitchFamily="2" charset="-122"/>
                <a:ea typeface="华文中宋" panose="02010600040101010101" pitchFamily="2" charset="-122"/>
              </a:rPr>
              <a:t>      但是，高瞻课程在实际执行中并不容易，原因之一是它对教师有很高的要求，完成计划</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做</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回忆这一主要常规活动有赖于教师对皮亚杰儿童认知发展阶段理论的理解能力和对该活动的认识，有赖于教师依据儿童的兴趣组织和调整活动、准备活动材料的能力，有赖于教师尊重儿童、观察儿童及运用教育机智指导儿童的能力。</a:t>
            </a:r>
          </a:p>
        </p:txBody>
      </p:sp>
    </p:spTree>
    <p:extLst>
      <p:ext uri="{BB962C8B-B14F-4D97-AF65-F5344CB8AC3E}">
        <p14:creationId xmlns:p14="http://schemas.microsoft.com/office/powerpoint/2010/main" val="96423802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729405-2102-9C7D-0926-9C9B63D40A6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8AD26AA-D7E3-D828-8E85-AAA0422251C0}"/>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31DFA118-BC37-DFF2-1ED7-FF5A12005E8A}"/>
              </a:ext>
            </a:extLst>
          </p:cNvPr>
          <p:cNvSpPr txBox="1"/>
          <p:nvPr/>
        </p:nvSpPr>
        <p:spPr>
          <a:xfrm>
            <a:off x="863946" y="1279053"/>
            <a:ext cx="7978396" cy="523220"/>
          </a:xfrm>
          <a:prstGeom prst="rect">
            <a:avLst/>
          </a:prstGeom>
          <a:noFill/>
        </p:spPr>
        <p:txBody>
          <a:bodyPr wrap="square" rtlCol="0">
            <a:spAutoFit/>
          </a:bodyPr>
          <a:lstStyle/>
          <a:p>
            <a:r>
              <a:rPr lang="zh-CN" altLang="en-US" sz="2800" dirty="0"/>
              <a:t>四、 方案教学</a:t>
            </a:r>
          </a:p>
        </p:txBody>
      </p:sp>
      <p:sp>
        <p:nvSpPr>
          <p:cNvPr id="6" name="内容占位符 5">
            <a:extLst>
              <a:ext uri="{FF2B5EF4-FFF2-40B4-BE49-F238E27FC236}">
                <a16:creationId xmlns:a16="http://schemas.microsoft.com/office/drawing/2014/main" id="{FC4BC6A0-BE76-8981-835F-FCD3DDAE25A8}"/>
              </a:ext>
            </a:extLst>
          </p:cNvPr>
          <p:cNvSpPr>
            <a:spLocks noGrp="1"/>
          </p:cNvSpPr>
          <p:nvPr>
            <p:ph idx="1"/>
          </p:nvPr>
        </p:nvSpPr>
        <p:spPr>
          <a:xfrm>
            <a:off x="0" y="1699006"/>
            <a:ext cx="12192000" cy="5158994"/>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方案是对一个有较多学习价值的主题所做的深入探究。方案活动是整个班级（有时是班级内的一群儿童，偶尔也会是一个儿童个体）对某一主题进行广泛深入研究的活动。当整个班级参与方案活动时，儿童会以一个组或个体的形式参与研究大主题下的分主题。在这种活动中，儿童主要是进行努力寻找主题问题答案的研究，他们要学会运用技能、提出问题、做出决定和选择、承担责任。方案教学和自发性游戏不同，儿童不仅有机会参与各种经过周详计划的活动，而且还必须不断地付出努力。</a:t>
            </a:r>
          </a:p>
          <a:p>
            <a:pPr marL="0" indent="0">
              <a:lnSpc>
                <a:spcPct val="150000"/>
              </a:lnSpc>
              <a:buNone/>
            </a:pPr>
            <a:r>
              <a:rPr lang="zh-CN" altLang="en-US" dirty="0">
                <a:latin typeface="华文中宋" panose="02010600040101010101" pitchFamily="2" charset="-122"/>
                <a:ea typeface="华文中宋" panose="02010600040101010101" pitchFamily="2" charset="-122"/>
              </a:rPr>
              <a:t>    方案教学是指教师根据儿童的生活经验和兴趣确定主题，以该主题为中心将概念加以扩展，编制主题网络，让儿童通过自己的学习，探索概念的内涵。方案教学的基本要素有两个：一是解决真实生活中的问题；二是以小组为单位共同进行较长期的深入的主题探索。</a:t>
            </a:r>
          </a:p>
          <a:p>
            <a:pPr marL="0" indent="0">
              <a:lnSpc>
                <a:spcPct val="150000"/>
              </a:lnSpc>
              <a:buNone/>
            </a:pPr>
            <a:r>
              <a:rPr lang="zh-CN" altLang="en-US" dirty="0">
                <a:latin typeface="华文中宋" panose="02010600040101010101" pitchFamily="2" charset="-122"/>
                <a:ea typeface="华文中宋" panose="02010600040101010101" pitchFamily="2" charset="-122"/>
              </a:rPr>
              <a:t>    凯兹和查德认为，方案教学能丰富儿童的心灵世界，让儿童通过自身的经验认识外部世界，鼓励儿童提出问题、解决问题，并积极地与环境发生交互作用。方案教学是非正式课程，有平衡课程的效果，能补充结构性教学（</a:t>
            </a:r>
            <a:r>
              <a:rPr lang="en-US" altLang="zh-CN" dirty="0">
                <a:latin typeface="华文中宋" panose="02010600040101010101" pitchFamily="2" charset="-122"/>
                <a:ea typeface="华文中宋" panose="02010600040101010101" pitchFamily="2" charset="-122"/>
              </a:rPr>
              <a:t>systematic instruction</a:t>
            </a:r>
            <a:r>
              <a:rPr lang="zh-CN" altLang="en-US" dirty="0">
                <a:latin typeface="华文中宋" panose="02010600040101010101" pitchFamily="2" charset="-122"/>
                <a:ea typeface="华文中宋" panose="02010600040101010101" pitchFamily="2" charset="-122"/>
              </a:rPr>
              <a:t>）的不足。结构性教学是一种正式课程，是对儿童的正式教导，旨在帮助儿童学习掌握读写、计算中的具体技能。</a:t>
            </a:r>
          </a:p>
        </p:txBody>
      </p:sp>
    </p:spTree>
    <p:extLst>
      <p:ext uri="{BB962C8B-B14F-4D97-AF65-F5344CB8AC3E}">
        <p14:creationId xmlns:p14="http://schemas.microsoft.com/office/powerpoint/2010/main" val="329345775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B52A36-0059-7D73-BBE5-1981C16CBF4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94AA54C-CED3-8A1E-83A9-BF4BE673070B}"/>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FDE02AC2-0849-40B4-1C53-DDECEDE5FEAC}"/>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（一） 方案教学的理论基础</a:t>
            </a:r>
          </a:p>
        </p:txBody>
      </p:sp>
      <p:sp>
        <p:nvSpPr>
          <p:cNvPr id="6" name="内容占位符 5">
            <a:extLst>
              <a:ext uri="{FF2B5EF4-FFF2-40B4-BE49-F238E27FC236}">
                <a16:creationId xmlns:a16="http://schemas.microsoft.com/office/drawing/2014/main" id="{711C63BA-63AF-0550-65AA-DCA99FFDF8FA}"/>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方案教学最初是受杜威的观点启发而来的。在杜威实用主义教育思想的影响下，克伯屈（</a:t>
            </a:r>
            <a:r>
              <a:rPr lang="en-US" altLang="zh-CN" dirty="0" err="1">
                <a:latin typeface="华文中宋" panose="02010600040101010101" pitchFamily="2" charset="-122"/>
                <a:ea typeface="华文中宋" panose="02010600040101010101" pitchFamily="2" charset="-122"/>
              </a:rPr>
              <a:t>W.Kilpatrick</a:t>
            </a:r>
            <a:r>
              <a:rPr lang="zh-CN" altLang="en-US" dirty="0">
                <a:latin typeface="华文中宋" panose="02010600040101010101" pitchFamily="2" charset="-122"/>
                <a:ea typeface="华文中宋" panose="02010600040101010101" pitchFamily="2" charset="-122"/>
              </a:rPr>
              <a:t>）于</a:t>
            </a:r>
            <a:r>
              <a:rPr lang="en-US" altLang="zh-CN" dirty="0">
                <a:latin typeface="华文中宋" panose="02010600040101010101" pitchFamily="2" charset="-122"/>
                <a:ea typeface="华文中宋" panose="02010600040101010101" pitchFamily="2" charset="-122"/>
              </a:rPr>
              <a:t>1918</a:t>
            </a:r>
            <a:r>
              <a:rPr lang="zh-CN" altLang="en-US" dirty="0">
                <a:latin typeface="华文中宋" panose="02010600040101010101" pitchFamily="2" charset="-122"/>
                <a:ea typeface="华文中宋" panose="02010600040101010101" pitchFamily="2" charset="-122"/>
              </a:rPr>
              <a:t>年发表了</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方案教学法</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（或称</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设计教学法</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），在进步主义运动中倡导方案教学。这种方法在</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世纪初被运用于芝加哥大学下属的杜威实验学校。</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世纪</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年代起，英国伦敦大学学者艾沙克斯（</a:t>
            </a:r>
            <a:r>
              <a:rPr lang="en-US" altLang="zh-CN" dirty="0" err="1">
                <a:latin typeface="华文中宋" panose="02010600040101010101" pitchFamily="2" charset="-122"/>
                <a:ea typeface="华文中宋" panose="02010600040101010101" pitchFamily="2" charset="-122"/>
              </a:rPr>
              <a:t>S.Isaacs</a:t>
            </a:r>
            <a:r>
              <a:rPr lang="zh-CN" altLang="en-US" dirty="0">
                <a:latin typeface="华文中宋" panose="02010600040101010101" pitchFamily="2" charset="-122"/>
                <a:ea typeface="华文中宋" panose="02010600040101010101" pitchFamily="2" charset="-122"/>
              </a:rPr>
              <a:t>）主张实施方案教学，六七十年代的普罗登时代，方案教学成为英国学前教育和小学教育的一个中心部分。</a:t>
            </a:r>
            <a:r>
              <a:rPr lang="en-US" altLang="zh-CN" dirty="0">
                <a:latin typeface="华文中宋" panose="02010600040101010101" pitchFamily="2" charset="-122"/>
                <a:ea typeface="华文中宋" panose="02010600040101010101" pitchFamily="2" charset="-122"/>
              </a:rPr>
              <a:t>70</a:t>
            </a:r>
            <a:r>
              <a:rPr lang="zh-CN" altLang="en-US" dirty="0">
                <a:latin typeface="华文中宋" panose="02010600040101010101" pitchFamily="2" charset="-122"/>
                <a:ea typeface="华文中宋" panose="02010600040101010101" pitchFamily="2" charset="-122"/>
              </a:rPr>
              <a:t>年代，许多美国教师在“开放教育”的名义下采用方案教学法。</a:t>
            </a:r>
            <a:r>
              <a:rPr lang="en-US" altLang="zh-CN" dirty="0">
                <a:latin typeface="华文中宋" panose="02010600040101010101" pitchFamily="2" charset="-122"/>
                <a:ea typeface="华文中宋" panose="02010600040101010101" pitchFamily="2" charset="-122"/>
              </a:rPr>
              <a:t>80</a:t>
            </a:r>
            <a:r>
              <a:rPr lang="zh-CN" altLang="en-US" dirty="0">
                <a:latin typeface="华文中宋" panose="02010600040101010101" pitchFamily="2" charset="-122"/>
                <a:ea typeface="华文中宋" panose="02010600040101010101" pitchFamily="2" charset="-122"/>
              </a:rPr>
              <a:t>年代后期，由凯兹等人重新唤起方案教学。近二十年以来，引起全世界学前教育界广泛关注的瑞吉欧教育体系，其主要的特征之一也是方案教学。方案教学经过具有高度创造性的改造，成为该教育体系课程的一部分。</a:t>
            </a:r>
          </a:p>
        </p:txBody>
      </p:sp>
    </p:spTree>
    <p:extLst>
      <p:ext uri="{BB962C8B-B14F-4D97-AF65-F5344CB8AC3E}">
        <p14:creationId xmlns:p14="http://schemas.microsoft.com/office/powerpoint/2010/main" val="38693779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46A4B-B6E8-54D4-D887-741C4386C9A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73EBF89-4EC7-3FBE-8E75-FCEDB83B6478}"/>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1F34BC14-6372-C7D4-12D9-2AC2E4E48BFA}"/>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（一） 方案教学的理论基础</a:t>
            </a:r>
          </a:p>
        </p:txBody>
      </p:sp>
      <p:sp>
        <p:nvSpPr>
          <p:cNvPr id="6" name="内容占位符 5">
            <a:extLst>
              <a:ext uri="{FF2B5EF4-FFF2-40B4-BE49-F238E27FC236}">
                <a16:creationId xmlns:a16="http://schemas.microsoft.com/office/drawing/2014/main" id="{B07205B8-86C1-0302-5DC2-890FACCAB70F}"/>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凯兹认为，方案教学最主要目的在于丰富儿童的心灵世界，它不局限于丰富儿童的知识和技能，也包含儿童的情感、道德和审美能力。此外，方案教学的目的还在于平衡课程，补充并且增强儿童从游戏和结构性教学中所学到的东西。  方案教学的第三个目的是产生使教育机构生活化的效果，让成人与儿童都视学校为生活，让儿童在学校的经验成为其真实的日常生活体验，而不是与现实生活脱离的经验。方案教学的第四个目的是让儿童体验到教室就是一个社区。</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en-US" altLang="zh-CN" dirty="0">
                <a:latin typeface="华文中宋" panose="02010600040101010101" pitchFamily="2" charset="-122"/>
                <a:ea typeface="华文中宋" panose="02010600040101010101" pitchFamily="2" charset="-122"/>
              </a:rPr>
              <a:t>  </a:t>
            </a:r>
            <a:r>
              <a:rPr lang="zh-CN" altLang="en-US" dirty="0">
                <a:latin typeface="华文中宋" panose="02010600040101010101" pitchFamily="2" charset="-122"/>
                <a:ea typeface="华文中宋" panose="02010600040101010101" pitchFamily="2" charset="-122"/>
              </a:rPr>
              <a:t>    方案教学将自身建立在有关儿童发展和学习的一些因素上：</a:t>
            </a:r>
            <a:endParaRPr lang="en-US" altLang="zh-CN" dirty="0">
              <a:latin typeface="华文中宋" panose="02010600040101010101" pitchFamily="2" charset="-122"/>
              <a:ea typeface="华文中宋" panose="02010600040101010101" pitchFamily="2" charset="-122"/>
            </a:endParaRPr>
          </a:p>
          <a:p>
            <a:pPr marL="0" indent="0">
              <a:buNone/>
            </a:pPr>
            <a:r>
              <a:rPr lang="en-US" altLang="zh-CN" sz="1600" b="1" dirty="0">
                <a:latin typeface="华文中宋" panose="02010600040101010101" pitchFamily="2" charset="-122"/>
                <a:ea typeface="华文中宋" panose="02010600040101010101" pitchFamily="2" charset="-122"/>
              </a:rPr>
              <a:t>      1. </a:t>
            </a:r>
            <a:r>
              <a:rPr lang="zh-CN" altLang="en-US" sz="1600" b="1" dirty="0">
                <a:latin typeface="华文中宋" panose="02010600040101010101" pitchFamily="2" charset="-122"/>
                <a:ea typeface="华文中宋" panose="02010600040101010101" pitchFamily="2" charset="-122"/>
              </a:rPr>
              <a:t>互动的作用：</a:t>
            </a:r>
            <a:r>
              <a:rPr lang="zh-CN" altLang="en-US" sz="1600" dirty="0">
                <a:latin typeface="华文中宋" panose="02010600040101010101" pitchFamily="2" charset="-122"/>
                <a:ea typeface="华文中宋" panose="02010600040101010101" pitchFamily="2" charset="-122"/>
              </a:rPr>
              <a:t>社会互动促进儿童的学习和社会能力的发展，因此，儿童应与同伴共同参与积极而富有意义的学习活动。当儿童与新的观念和思想相互作用时，这种活动便吸引了儿童头脑的参与。不过，活动应建立在儿童自己的经验和真实环境的基础上。</a:t>
            </a:r>
          </a:p>
          <a:p>
            <a:pPr marL="0" indent="0">
              <a:buNone/>
            </a:pPr>
            <a:r>
              <a:rPr lang="en-US" altLang="zh-CN" sz="1600" b="1" dirty="0">
                <a:latin typeface="华文中宋" panose="02010600040101010101" pitchFamily="2" charset="-122"/>
                <a:ea typeface="华文中宋" panose="02010600040101010101" pitchFamily="2" charset="-122"/>
              </a:rPr>
              <a:t>      2. </a:t>
            </a:r>
            <a:r>
              <a:rPr lang="zh-CN" altLang="en-US" sz="1600" b="1" dirty="0">
                <a:latin typeface="华文中宋" panose="02010600040101010101" pitchFamily="2" charset="-122"/>
                <a:ea typeface="华文中宋" panose="02010600040101010101" pitchFamily="2" charset="-122"/>
              </a:rPr>
              <a:t>非正规活动的重要性：</a:t>
            </a:r>
            <a:r>
              <a:rPr lang="zh-CN" altLang="en-US" sz="1600" dirty="0">
                <a:latin typeface="华文中宋" panose="02010600040101010101" pitchFamily="2" charset="-122"/>
                <a:ea typeface="华文中宋" panose="02010600040101010101" pitchFamily="2" charset="-122"/>
              </a:rPr>
              <a:t>凯兹认为，学习环境越不正式，儿童就越能表达自己的理解，教师也就有更多的机会了解儿童所理解的东西。当然，非正规活动也必须与其他活动保持平衡，这样儿童就能在学习中取得进步。课程的非正规活动包括自发的游戏和方案活动。</a:t>
            </a:r>
          </a:p>
          <a:p>
            <a:pPr marL="0" indent="0">
              <a:buNone/>
            </a:pPr>
            <a:r>
              <a:rPr lang="en-US" altLang="zh-CN" sz="1600" b="1" dirty="0">
                <a:latin typeface="华文中宋" panose="02010600040101010101" pitchFamily="2" charset="-122"/>
                <a:ea typeface="华文中宋" panose="02010600040101010101" pitchFamily="2" charset="-122"/>
              </a:rPr>
              <a:t>      3. </a:t>
            </a:r>
            <a:r>
              <a:rPr lang="zh-CN" altLang="en-US" sz="1600" b="1" dirty="0">
                <a:latin typeface="华文中宋" panose="02010600040101010101" pitchFamily="2" charset="-122"/>
                <a:ea typeface="华文中宋" panose="02010600040101010101" pitchFamily="2" charset="-122"/>
              </a:rPr>
              <a:t>不同的教学方法：</a:t>
            </a:r>
            <a:r>
              <a:rPr lang="zh-CN" altLang="en-US" sz="1600" dirty="0">
                <a:latin typeface="华文中宋" panose="02010600040101010101" pitchFamily="2" charset="-122"/>
                <a:ea typeface="华文中宋" panose="02010600040101010101" pitchFamily="2" charset="-122"/>
              </a:rPr>
              <a:t>要促进儿童的学习，需要使用不同的教学方法和策略，这样才能促进儿童学习的成功，而且，年龄越小，越需要使用不同的策略。</a:t>
            </a:r>
          </a:p>
          <a:p>
            <a:pPr marL="0" indent="0">
              <a:lnSpc>
                <a:spcPct val="150000"/>
              </a:lnSpc>
              <a:buNone/>
            </a:pP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endParaRPr lang="zh-CN" altLang="en-US"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27267518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0CA0B1-BDB7-E9CE-1B85-D5B56F27C74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A899095-CAB6-931F-CCC9-A35314665DE7}"/>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3F70828B-2A08-DA85-6F29-3E0E2AD17E01}"/>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（二） 方案教学的基本要素</a:t>
            </a:r>
          </a:p>
        </p:txBody>
      </p:sp>
      <p:sp>
        <p:nvSpPr>
          <p:cNvPr id="6" name="内容占位符 5">
            <a:extLst>
              <a:ext uri="{FF2B5EF4-FFF2-40B4-BE49-F238E27FC236}">
                <a16:creationId xmlns:a16="http://schemas.microsoft.com/office/drawing/2014/main" id="{5E81E317-03ED-68D4-4C31-F85DE0DE859D}"/>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1. </a:t>
            </a:r>
            <a:r>
              <a:rPr lang="zh-CN" altLang="en-US" b="1" dirty="0">
                <a:latin typeface="华文中宋" panose="02010600040101010101" pitchFamily="2" charset="-122"/>
                <a:ea typeface="华文中宋" panose="02010600040101010101" pitchFamily="2" charset="-122"/>
              </a:rPr>
              <a:t>课程目标</a:t>
            </a:r>
          </a:p>
          <a:p>
            <a:pPr marL="0" indent="0">
              <a:lnSpc>
                <a:spcPct val="150000"/>
              </a:lnSpc>
              <a:buNone/>
            </a:pPr>
            <a:r>
              <a:rPr lang="zh-CN" altLang="en-US" dirty="0">
                <a:latin typeface="华文中宋" panose="02010600040101010101" pitchFamily="2" charset="-122"/>
                <a:ea typeface="华文中宋" panose="02010600040101010101" pitchFamily="2" charset="-122"/>
              </a:rPr>
              <a:t>       方案教学主要追求四种类型的课程目标，它们是知识（想法、概念、图书、事实、信息和头脑中其他诸如此类的东西），技能（细小的、分散的、相对较为短暂的、可被轻易观察到或从行为中推理出的动作，如数一组物品），倾向（相对较为持久的思维习惯，或者对发生在各种情境中的经历的特有反应方式，如坚持不懈地完成任务），情感（包括归属感、自尊感、自信感、充足感和不足感、有能力感和无能力感、焦虑感等）。</a:t>
            </a:r>
          </a:p>
        </p:txBody>
      </p:sp>
    </p:spTree>
    <p:extLst>
      <p:ext uri="{BB962C8B-B14F-4D97-AF65-F5344CB8AC3E}">
        <p14:creationId xmlns:p14="http://schemas.microsoft.com/office/powerpoint/2010/main" val="146510920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32FE1A-DDF7-B57B-2E4C-4CBA397A6D2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80198ED-13A7-C4CE-7BC7-F272684D09BD}"/>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A5C6FC29-8593-9739-7E6A-EABB228ABAAA}"/>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（二） 方案教学的基本要素</a:t>
            </a:r>
          </a:p>
        </p:txBody>
      </p:sp>
      <p:sp>
        <p:nvSpPr>
          <p:cNvPr id="6" name="内容占位符 5">
            <a:extLst>
              <a:ext uri="{FF2B5EF4-FFF2-40B4-BE49-F238E27FC236}">
                <a16:creationId xmlns:a16="http://schemas.microsoft.com/office/drawing/2014/main" id="{41648330-C134-8633-BD5C-C0C4485E3A77}"/>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2. </a:t>
            </a:r>
            <a:r>
              <a:rPr lang="zh-CN" altLang="en-US" b="1" dirty="0">
                <a:latin typeface="华文中宋" panose="02010600040101010101" pitchFamily="2" charset="-122"/>
                <a:ea typeface="华文中宋" panose="02010600040101010101" pitchFamily="2" charset="-122"/>
              </a:rPr>
              <a:t>课程内容</a:t>
            </a:r>
          </a:p>
          <a:p>
            <a:pPr marL="0" indent="0">
              <a:lnSpc>
                <a:spcPct val="150000"/>
              </a:lnSpc>
              <a:buNone/>
            </a:pPr>
            <a:r>
              <a:rPr lang="zh-CN" altLang="en-US" dirty="0">
                <a:latin typeface="华文中宋" panose="02010600040101010101" pitchFamily="2" charset="-122"/>
                <a:ea typeface="华文中宋" panose="02010600040101010101" pitchFamily="2" charset="-122"/>
              </a:rPr>
              <a:t>      方案教学的课程内容以主题为核心加以组织，主题既可以是与日常生活相联系的具体事物或现象，也可是比较抽象的，如“滚动”等。</a:t>
            </a:r>
          </a:p>
          <a:p>
            <a:pPr marL="0" indent="0">
              <a:lnSpc>
                <a:spcPct val="150000"/>
              </a:lnSpc>
              <a:buNone/>
            </a:pPr>
            <a:r>
              <a:rPr lang="zh-CN" altLang="en-US" dirty="0">
                <a:latin typeface="华文中宋" panose="02010600040101010101" pitchFamily="2" charset="-122"/>
                <a:ea typeface="华文中宋" panose="02010600040101010101" pitchFamily="2" charset="-122"/>
              </a:rPr>
              <a:t>      凯兹等人曾给幼儿教育工作者提供了一个主题的基本系统，它们是：（</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）儿童的日常生活，如家庭、孩子、食物、玩具等；（</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）社区，如居民、医院、商店、交通等；（</a:t>
            </a:r>
            <a:r>
              <a:rPr lang="en-US" altLang="zh-CN" dirty="0">
                <a:latin typeface="华文中宋" panose="02010600040101010101" pitchFamily="2" charset="-122"/>
                <a:ea typeface="华文中宋" panose="02010600040101010101" pitchFamily="2" charset="-122"/>
              </a:rPr>
              <a:t>3</a:t>
            </a:r>
            <a:r>
              <a:rPr lang="zh-CN" altLang="en-US" dirty="0">
                <a:latin typeface="华文中宋" panose="02010600040101010101" pitchFamily="2" charset="-122"/>
                <a:ea typeface="华文中宋" panose="02010600040101010101" pitchFamily="2" charset="-122"/>
              </a:rPr>
              <a:t>）节日与大事，如国庆节、名人来访等；（</a:t>
            </a:r>
            <a:r>
              <a:rPr lang="en-US" altLang="zh-CN" dirty="0">
                <a:latin typeface="华文中宋" panose="02010600040101010101" pitchFamily="2" charset="-122"/>
                <a:ea typeface="华文中宋" panose="02010600040101010101" pitchFamily="2" charset="-122"/>
              </a:rPr>
              <a:t>4</a:t>
            </a:r>
            <a:r>
              <a:rPr lang="zh-CN" altLang="en-US" dirty="0">
                <a:latin typeface="华文中宋" panose="02010600040101010101" pitchFamily="2" charset="-122"/>
                <a:ea typeface="华文中宋" panose="02010600040101010101" pitchFamily="2" charset="-122"/>
              </a:rPr>
              <a:t>）地理，如河流、山川、森林等；（</a:t>
            </a:r>
            <a:r>
              <a:rPr lang="en-US" altLang="zh-CN" dirty="0">
                <a:latin typeface="华文中宋" panose="02010600040101010101" pitchFamily="2" charset="-122"/>
                <a:ea typeface="华文中宋" panose="02010600040101010101" pitchFamily="2" charset="-122"/>
              </a:rPr>
              <a:t>5</a:t>
            </a:r>
            <a:r>
              <a:rPr lang="zh-CN" altLang="en-US" dirty="0">
                <a:latin typeface="华文中宋" panose="02010600040101010101" pitchFamily="2" charset="-122"/>
                <a:ea typeface="华文中宋" panose="02010600040101010101" pitchFamily="2" charset="-122"/>
              </a:rPr>
              <a:t>）时节，如季节、日历、钟点等；（</a:t>
            </a:r>
            <a:r>
              <a:rPr lang="en-US" altLang="zh-CN" dirty="0">
                <a:latin typeface="华文中宋" panose="02010600040101010101" pitchFamily="2" charset="-122"/>
                <a:ea typeface="华文中宋" panose="02010600040101010101" pitchFamily="2" charset="-122"/>
              </a:rPr>
              <a:t>6</a:t>
            </a:r>
            <a:r>
              <a:rPr lang="zh-CN" altLang="en-US" dirty="0">
                <a:latin typeface="华文中宋" panose="02010600040101010101" pitchFamily="2" charset="-122"/>
                <a:ea typeface="华文中宋" panose="02010600040101010101" pitchFamily="2" charset="-122"/>
              </a:rPr>
              <a:t>）自然环境，如天气、植物、动物、水等；（</a:t>
            </a:r>
            <a:r>
              <a:rPr lang="en-US" altLang="zh-CN" dirty="0">
                <a:latin typeface="华文中宋" panose="02010600040101010101" pitchFamily="2" charset="-122"/>
                <a:ea typeface="华文中宋" panose="02010600040101010101" pitchFamily="2" charset="-122"/>
              </a:rPr>
              <a:t>7</a:t>
            </a:r>
            <a:r>
              <a:rPr lang="zh-CN" altLang="en-US" dirty="0">
                <a:latin typeface="华文中宋" panose="02010600040101010101" pitchFamily="2" charset="-122"/>
                <a:ea typeface="华文中宋" panose="02010600040101010101" pitchFamily="2" charset="-122"/>
              </a:rPr>
              <a:t>）抽象概念，如对称、形式等；（</a:t>
            </a:r>
            <a:r>
              <a:rPr lang="en-US" altLang="zh-CN" dirty="0">
                <a:latin typeface="华文中宋" panose="02010600040101010101" pitchFamily="2" charset="-122"/>
                <a:ea typeface="华文中宋" panose="02010600040101010101" pitchFamily="2" charset="-122"/>
              </a:rPr>
              <a:t>8</a:t>
            </a:r>
            <a:r>
              <a:rPr lang="zh-CN" altLang="en-US" dirty="0">
                <a:latin typeface="华文中宋" panose="02010600040101010101" pitchFamily="2" charset="-122"/>
                <a:ea typeface="华文中宋" panose="02010600040101010101" pitchFamily="2" charset="-122"/>
              </a:rPr>
              <a:t>）普通常识，如船、车、太空旅行等；（</a:t>
            </a:r>
            <a:r>
              <a:rPr lang="en-US" altLang="zh-CN" dirty="0">
                <a:latin typeface="华文中宋" panose="02010600040101010101" pitchFamily="2" charset="-122"/>
                <a:ea typeface="华文中宋" panose="02010600040101010101" pitchFamily="2" charset="-122"/>
              </a:rPr>
              <a:t>9</a:t>
            </a:r>
            <a:r>
              <a:rPr lang="zh-CN" altLang="en-US" dirty="0">
                <a:latin typeface="华文中宋" panose="02010600040101010101" pitchFamily="2" charset="-122"/>
                <a:ea typeface="华文中宋" panose="02010600040101010101" pitchFamily="2" charset="-122"/>
              </a:rPr>
              <a:t>）其他，如帽子、宠物等。</a:t>
            </a:r>
          </a:p>
          <a:p>
            <a:pPr marL="0" indent="0">
              <a:lnSpc>
                <a:spcPct val="150000"/>
              </a:lnSpc>
              <a:buNone/>
            </a:pPr>
            <a:r>
              <a:rPr lang="zh-CN" altLang="en-US" dirty="0">
                <a:latin typeface="华文中宋" panose="02010600040101010101" pitchFamily="2" charset="-122"/>
                <a:ea typeface="华文中宋" panose="02010600040101010101" pitchFamily="2" charset="-122"/>
              </a:rPr>
              <a:t>      方案教学的课程内容涉及儿童的认知、情感、社会性、语言和体能等各个发展领域，具体教学中将游戏、故事、绘画、手工、音乐、数学等方面的内容融合为一体。</a:t>
            </a:r>
          </a:p>
        </p:txBody>
      </p:sp>
    </p:spTree>
    <p:extLst>
      <p:ext uri="{BB962C8B-B14F-4D97-AF65-F5344CB8AC3E}">
        <p14:creationId xmlns:p14="http://schemas.microsoft.com/office/powerpoint/2010/main" val="267474834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E113D6-3EBF-B726-A61B-C440DA2B7C6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761D798-D602-9186-A7BF-9C7BE21AB0D1}"/>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D6B0F115-DA4F-7854-3DC7-C64A5DA62B4B}"/>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（二） 方案教学的基本要素</a:t>
            </a:r>
          </a:p>
        </p:txBody>
      </p:sp>
      <p:sp>
        <p:nvSpPr>
          <p:cNvPr id="6" name="内容占位符 5">
            <a:extLst>
              <a:ext uri="{FF2B5EF4-FFF2-40B4-BE49-F238E27FC236}">
                <a16:creationId xmlns:a16="http://schemas.microsoft.com/office/drawing/2014/main" id="{CFD1893F-5A8D-0C5F-4137-44CAC2631EED}"/>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方案教学的实施总体有五种活动形式：</a:t>
            </a:r>
            <a:r>
              <a:rPr lang="zh-CN" altLang="en-US" b="1" dirty="0">
                <a:solidFill>
                  <a:schemeClr val="accent2">
                    <a:lumMod val="75000"/>
                  </a:schemeClr>
                </a:solidFill>
                <a:latin typeface="华文中宋" panose="02010600040101010101" pitchFamily="2" charset="-122"/>
                <a:ea typeface="华文中宋" panose="02010600040101010101" pitchFamily="2" charset="-122"/>
              </a:rPr>
              <a:t>团体讨论、实地考察、发表、探究和展示</a:t>
            </a:r>
            <a:r>
              <a:rPr lang="zh-CN" altLang="en-US" dirty="0">
                <a:latin typeface="华文中宋" panose="02010600040101010101" pitchFamily="2" charset="-122"/>
                <a:ea typeface="华文中宋" panose="02010600040101010101" pitchFamily="2" charset="-122"/>
              </a:rPr>
              <a:t>。这五种形式在方案教学的每一个阶段都有所体现，为教师支持、引导儿童的学习提供了一个策略性的“框架”。</a:t>
            </a:r>
          </a:p>
          <a:p>
            <a:pPr marL="0" indent="0">
              <a:lnSpc>
                <a:spcPct val="150000"/>
              </a:lnSpc>
              <a:buNone/>
            </a:pPr>
            <a:r>
              <a:rPr lang="zh-CN" altLang="en-US" dirty="0">
                <a:latin typeface="华文中宋" panose="02010600040101010101" pitchFamily="2" charset="-122"/>
                <a:ea typeface="华文中宋" panose="02010600040101010101" pitchFamily="2" charset="-122"/>
              </a:rPr>
              <a:t>      方案教学的组织过程可分为四大阶段：</a:t>
            </a:r>
            <a:r>
              <a:rPr lang="zh-CN" altLang="en-US" b="1" dirty="0">
                <a:solidFill>
                  <a:schemeClr val="accent2">
                    <a:lumMod val="75000"/>
                  </a:schemeClr>
                </a:solidFill>
                <a:latin typeface="华文中宋" panose="02010600040101010101" pitchFamily="2" charset="-122"/>
                <a:ea typeface="华文中宋" panose="02010600040101010101" pitchFamily="2" charset="-122"/>
              </a:rPr>
              <a:t>规划阶段、起始阶段、探索阶段和分享总结阶段</a:t>
            </a:r>
            <a:r>
              <a:rPr lang="zh-CN" altLang="en-US" dirty="0">
                <a:latin typeface="华文中宋" panose="02010600040101010101" pitchFamily="2" charset="-122"/>
                <a:ea typeface="华文中宋" panose="02010600040101010101" pitchFamily="2" charset="-122"/>
              </a:rPr>
              <a:t>。</a:t>
            </a:r>
          </a:p>
        </p:txBody>
      </p:sp>
    </p:spTree>
    <p:extLst>
      <p:ext uri="{BB962C8B-B14F-4D97-AF65-F5344CB8AC3E}">
        <p14:creationId xmlns:p14="http://schemas.microsoft.com/office/powerpoint/2010/main" val="2375547589"/>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E7DCE9-DCC6-E519-3104-2999C818D59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1AD52FC-D639-12EA-9C59-BB3CB5370E8E}"/>
              </a:ext>
            </a:extLst>
          </p:cNvPr>
          <p:cNvSpPr>
            <a:spLocks noGrp="1"/>
          </p:cNvSpPr>
          <p:nvPr>
            <p:ph type="title"/>
          </p:nvPr>
        </p:nvSpPr>
        <p:spPr>
          <a:xfrm>
            <a:off x="677333" y="609600"/>
            <a:ext cx="9734151" cy="1320800"/>
          </a:xfrm>
        </p:spPr>
        <p:txBody>
          <a:bodyPr/>
          <a:lstStyle/>
          <a:p>
            <a:r>
              <a:rPr lang="zh-CN" altLang="en-US" dirty="0"/>
              <a:t>第三节  国外幼儿园的课程模式与早期教育方案</a:t>
            </a:r>
          </a:p>
        </p:txBody>
      </p:sp>
      <p:sp>
        <p:nvSpPr>
          <p:cNvPr id="4" name="文本框 3">
            <a:extLst>
              <a:ext uri="{FF2B5EF4-FFF2-40B4-BE49-F238E27FC236}">
                <a16:creationId xmlns:a16="http://schemas.microsoft.com/office/drawing/2014/main" id="{4C663548-3526-7DBD-A458-31700B76B63B}"/>
              </a:ext>
            </a:extLst>
          </p:cNvPr>
          <p:cNvSpPr txBox="1"/>
          <p:nvPr/>
        </p:nvSpPr>
        <p:spPr>
          <a:xfrm>
            <a:off x="863946" y="1279053"/>
            <a:ext cx="7978396" cy="954107"/>
          </a:xfrm>
          <a:prstGeom prst="rect">
            <a:avLst/>
          </a:prstGeom>
          <a:noFill/>
        </p:spPr>
        <p:txBody>
          <a:bodyPr wrap="square" rtlCol="0">
            <a:spAutoFit/>
          </a:bodyPr>
          <a:lstStyle/>
          <a:p>
            <a:r>
              <a:rPr lang="zh-CN" altLang="en-US" sz="2800" dirty="0"/>
              <a:t>四、 方案教学</a:t>
            </a:r>
            <a:endParaRPr lang="en-US" altLang="zh-CN" sz="2800" dirty="0"/>
          </a:p>
          <a:p>
            <a:r>
              <a:rPr lang="zh-CN" altLang="en-US" sz="2800" dirty="0"/>
              <a:t>（二） 方案教学的基本要素</a:t>
            </a:r>
          </a:p>
        </p:txBody>
      </p:sp>
      <p:sp>
        <p:nvSpPr>
          <p:cNvPr id="6" name="内容占位符 5">
            <a:extLst>
              <a:ext uri="{FF2B5EF4-FFF2-40B4-BE49-F238E27FC236}">
                <a16:creationId xmlns:a16="http://schemas.microsoft.com/office/drawing/2014/main" id="{270C30E2-E9E1-076A-A99A-B018BF9D767A}"/>
              </a:ext>
            </a:extLst>
          </p:cNvPr>
          <p:cNvSpPr>
            <a:spLocks noGrp="1"/>
          </p:cNvSpPr>
          <p:nvPr>
            <p:ph idx="1"/>
          </p:nvPr>
        </p:nvSpPr>
        <p:spPr>
          <a:xfrm>
            <a:off x="0" y="2233160"/>
            <a:ext cx="12192000" cy="4624840"/>
          </a:xfrm>
          <a:solidFill>
            <a:srgbClr val="FFFFFF">
              <a:alpha val="40000"/>
            </a:srgbClr>
          </a:solidFill>
        </p:spPr>
        <p:txBody>
          <a:bodyPr>
            <a:noAutofit/>
          </a:bodyPr>
          <a:lstStyle/>
          <a:p>
            <a:pPr marL="0" indent="0">
              <a:lnSpc>
                <a:spcPct val="150000"/>
              </a:lnSpc>
              <a:buNone/>
            </a:pPr>
            <a:r>
              <a:rPr lang="en-US" altLang="zh-CN" b="1" dirty="0">
                <a:latin typeface="华文中宋" panose="02010600040101010101" pitchFamily="2" charset="-122"/>
                <a:ea typeface="华文中宋" panose="02010600040101010101" pitchFamily="2" charset="-122"/>
              </a:rPr>
              <a:t>3. </a:t>
            </a:r>
            <a:r>
              <a:rPr lang="zh-CN" altLang="en-US" b="1" dirty="0">
                <a:latin typeface="华文中宋" panose="02010600040101010101" pitchFamily="2" charset="-122"/>
                <a:ea typeface="华文中宋" panose="02010600040101010101" pitchFamily="2" charset="-122"/>
              </a:rPr>
              <a:t>课程实施</a:t>
            </a:r>
          </a:p>
          <a:p>
            <a:pPr marL="0" indent="0">
              <a:lnSpc>
                <a:spcPct val="150000"/>
              </a:lnSpc>
              <a:buNone/>
            </a:pPr>
            <a:r>
              <a:rPr lang="zh-CN" altLang="en-US" dirty="0">
                <a:latin typeface="华文中宋" panose="02010600040101010101" pitchFamily="2" charset="-122"/>
                <a:ea typeface="华文中宋" panose="02010600040101010101" pitchFamily="2" charset="-122"/>
              </a:rPr>
              <a:t>      方案教学的实施总体有五种活动形式：</a:t>
            </a:r>
            <a:r>
              <a:rPr lang="zh-CN" altLang="en-US" b="1" dirty="0">
                <a:solidFill>
                  <a:schemeClr val="accent2">
                    <a:lumMod val="75000"/>
                  </a:schemeClr>
                </a:solidFill>
                <a:latin typeface="华文中宋" panose="02010600040101010101" pitchFamily="2" charset="-122"/>
                <a:ea typeface="华文中宋" panose="02010600040101010101" pitchFamily="2" charset="-122"/>
              </a:rPr>
              <a:t>团体讨论、实地考察、发表、探究和展示</a:t>
            </a:r>
            <a:r>
              <a:rPr lang="zh-CN" altLang="en-US" dirty="0">
                <a:latin typeface="华文中宋" panose="02010600040101010101" pitchFamily="2" charset="-122"/>
                <a:ea typeface="华文中宋" panose="02010600040101010101" pitchFamily="2" charset="-122"/>
              </a:rPr>
              <a:t>。这五种形式在方案教学的每一个阶段都有所体现，为教师支持、引导儿童的学习提供了一个策略性的“框架”。</a:t>
            </a:r>
          </a:p>
          <a:p>
            <a:pPr marL="0" indent="0">
              <a:lnSpc>
                <a:spcPct val="150000"/>
              </a:lnSpc>
              <a:buNone/>
            </a:pPr>
            <a:r>
              <a:rPr lang="zh-CN" altLang="en-US" dirty="0">
                <a:latin typeface="华文中宋" panose="02010600040101010101" pitchFamily="2" charset="-122"/>
                <a:ea typeface="华文中宋" panose="02010600040101010101" pitchFamily="2" charset="-122"/>
              </a:rPr>
              <a:t>      方案教学的组织过程可分为四大阶段：</a:t>
            </a:r>
            <a:r>
              <a:rPr lang="zh-CN" altLang="en-US" b="1" dirty="0">
                <a:solidFill>
                  <a:schemeClr val="accent2">
                    <a:lumMod val="75000"/>
                  </a:schemeClr>
                </a:solidFill>
                <a:latin typeface="华文中宋" panose="02010600040101010101" pitchFamily="2" charset="-122"/>
                <a:ea typeface="华文中宋" panose="02010600040101010101" pitchFamily="2" charset="-122"/>
              </a:rPr>
              <a:t>规划阶段、起始阶段、探索阶段和分享总结阶段</a:t>
            </a:r>
            <a:r>
              <a:rPr lang="zh-CN" altLang="en-US" dirty="0">
                <a:latin typeface="华文中宋" panose="02010600040101010101" pitchFamily="2" charset="-122"/>
                <a:ea typeface="华文中宋" panose="02010600040101010101" pitchFamily="2" charset="-122"/>
              </a:rPr>
              <a:t>。</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方案活动实际展开时，主题网并不是固定不变的，它必须随着儿童的兴趣、课程的发展而调整。一个方案可在较短的时间段内完成，持续几天，也可在较长的一段时间内完成，持续数月。教师可根据儿童活动中的兴趣和实际表现灵活掌握。</a:t>
            </a:r>
          </a:p>
          <a:p>
            <a:pPr marL="0" indent="0">
              <a:lnSpc>
                <a:spcPct val="150000"/>
              </a:lnSpc>
              <a:buNone/>
            </a:pPr>
            <a:r>
              <a:rPr lang="zh-CN" altLang="en-US" dirty="0">
                <a:latin typeface="华文中宋" panose="02010600040101010101" pitchFamily="2" charset="-122"/>
                <a:ea typeface="华文中宋" panose="02010600040101010101" pitchFamily="2" charset="-122"/>
              </a:rPr>
              <a:t>      另外，家长的参与和社区资源的充分利用，在方案教学中占有重要的地位。家庭成员是儿童学习过程中的伙伴和合作者，家长和社区各类人员能为儿童提供大量的物品与信息，这对于主题的展开与深入都是十分有益的。</a:t>
            </a:r>
          </a:p>
          <a:p>
            <a:pPr marL="0" indent="0">
              <a:lnSpc>
                <a:spcPct val="150000"/>
              </a:lnSpc>
              <a:buNone/>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4178352619"/>
      </p:ext>
    </p:extLst>
  </p:cSld>
  <p:clrMapOvr>
    <a:masterClrMapping/>
  </p:clrMapOvr>
</p:sld>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122</TotalTime>
  <Words>24207</Words>
  <Application>Microsoft Office PowerPoint</Application>
  <PresentationFormat>宽屏</PresentationFormat>
  <Paragraphs>650</Paragraphs>
  <Slides>113</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113</vt:i4>
      </vt:variant>
    </vt:vector>
  </HeadingPairs>
  <TitlesOfParts>
    <vt:vector size="120" baseType="lpstr">
      <vt:lpstr>等线</vt:lpstr>
      <vt:lpstr>华文新魏</vt:lpstr>
      <vt:lpstr>华文中宋</vt:lpstr>
      <vt:lpstr>Arial</vt:lpstr>
      <vt:lpstr>Trebuchet MS</vt:lpstr>
      <vt:lpstr>Wingdings 3</vt:lpstr>
      <vt:lpstr>平面</vt:lpstr>
      <vt:lpstr>幼儿园课程的理论与实践</vt:lpstr>
      <vt:lpstr>第九章 幼儿园课程模式与早期教育方案</vt:lpstr>
      <vt:lpstr>PowerPoint 演示文稿</vt:lpstr>
      <vt:lpstr>PowerPoint 演示文稿</vt:lpstr>
      <vt:lpstr>第一节  课程模式概述</vt:lpstr>
      <vt:lpstr>第一节  课程模式概述</vt:lpstr>
      <vt:lpstr>第一节  课程模式概述</vt:lpstr>
      <vt:lpstr>第一节  课程模式概述</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第二节  我国幼儿园的课程模式</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第三节  国外幼儿园的课程模式与早期教育方案</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MH LIU</dc:creator>
  <cp:lastModifiedBy>MH LIU</cp:lastModifiedBy>
  <cp:revision>189</cp:revision>
  <dcterms:created xsi:type="dcterms:W3CDTF">2025-06-24T06:15:15Z</dcterms:created>
  <dcterms:modified xsi:type="dcterms:W3CDTF">2025-06-24T08:18:14Z</dcterms:modified>
</cp:coreProperties>
</file>